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0" r:id="rId4"/>
    <p:sldId id="261" r:id="rId5"/>
    <p:sldId id="284" r:id="rId6"/>
    <p:sldId id="285" r:id="rId7"/>
    <p:sldId id="290" r:id="rId8"/>
    <p:sldId id="291" r:id="rId9"/>
    <p:sldId id="292" r:id="rId10"/>
    <p:sldId id="274" r:id="rId11"/>
    <p:sldId id="305" r:id="rId12"/>
    <p:sldId id="303" r:id="rId13"/>
    <p:sldId id="304" r:id="rId14"/>
    <p:sldId id="275" r:id="rId15"/>
    <p:sldId id="277" r:id="rId16"/>
    <p:sldId id="279" r:id="rId17"/>
    <p:sldId id="280" r:id="rId18"/>
    <p:sldId id="281" r:id="rId19"/>
    <p:sldId id="298" r:id="rId20"/>
    <p:sldId id="306" r:id="rId21"/>
    <p:sldId id="307" r:id="rId22"/>
    <p:sldId id="308" r:id="rId23"/>
    <p:sldId id="310" r:id="rId24"/>
    <p:sldId id="311" r:id="rId25"/>
    <p:sldId id="312" r:id="rId26"/>
    <p:sldId id="267" r:id="rId27"/>
    <p:sldId id="268" r:id="rId28"/>
    <p:sldId id="30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80"/>
  </p:normalViewPr>
  <p:slideViewPr>
    <p:cSldViewPr snapToGrid="0">
      <p:cViewPr varScale="1">
        <p:scale>
          <a:sx n="121" d="100"/>
          <a:sy n="121" d="100"/>
        </p:scale>
        <p:origin x="2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045BA69-603C-4CB8-A0C8-07896DCE6FEF}" type="datetimeFigureOut">
              <a:rPr lang="en-IN" smtClean="0"/>
              <a:t>01/07/17</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EBBDE324-5D4E-45FE-A7F8-BF929A2B733F}" type="slidenum">
              <a:rPr lang="en-IN" smtClean="0"/>
              <a:t>‹#›</a:t>
            </a:fld>
            <a:endParaRPr lang="en-IN"/>
          </a:p>
        </p:txBody>
      </p:sp>
    </p:spTree>
    <p:extLst>
      <p:ext uri="{BB962C8B-B14F-4D97-AF65-F5344CB8AC3E}">
        <p14:creationId xmlns:p14="http://schemas.microsoft.com/office/powerpoint/2010/main" val="1113659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45BA69-603C-4CB8-A0C8-07896DCE6FEF}" type="datetimeFigureOut">
              <a:rPr lang="en-IN" smtClean="0"/>
              <a:t>01/07/17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BBDE324-5D4E-45FE-A7F8-BF929A2B733F}" type="slidenum">
              <a:rPr lang="en-IN" smtClean="0"/>
              <a:t>‹#›</a:t>
            </a:fld>
            <a:endParaRPr lang="en-IN"/>
          </a:p>
        </p:txBody>
      </p:sp>
    </p:spTree>
    <p:extLst>
      <p:ext uri="{BB962C8B-B14F-4D97-AF65-F5344CB8AC3E}">
        <p14:creationId xmlns:p14="http://schemas.microsoft.com/office/powerpoint/2010/main" val="4014342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45BA69-603C-4CB8-A0C8-07896DCE6FEF}" type="datetimeFigureOut">
              <a:rPr lang="en-IN" smtClean="0"/>
              <a:t>01/07/17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BBDE324-5D4E-45FE-A7F8-BF929A2B733F}" type="slidenum">
              <a:rPr lang="en-IN" smtClean="0"/>
              <a:t>‹#›</a:t>
            </a:fld>
            <a:endParaRPr lang="en-IN"/>
          </a:p>
        </p:txBody>
      </p:sp>
    </p:spTree>
    <p:extLst>
      <p:ext uri="{BB962C8B-B14F-4D97-AF65-F5344CB8AC3E}">
        <p14:creationId xmlns:p14="http://schemas.microsoft.com/office/powerpoint/2010/main" val="2176774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45BA69-603C-4CB8-A0C8-07896DCE6FEF}" type="datetimeFigureOut">
              <a:rPr lang="en-IN" smtClean="0"/>
              <a:t>01/07/17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BBDE324-5D4E-45FE-A7F8-BF929A2B733F}"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59523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45BA69-603C-4CB8-A0C8-07896DCE6FEF}" type="datetimeFigureOut">
              <a:rPr lang="en-IN" smtClean="0"/>
              <a:t>01/07/17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BBDE324-5D4E-45FE-A7F8-BF929A2B733F}" type="slidenum">
              <a:rPr lang="en-IN" smtClean="0"/>
              <a:t>‹#›</a:t>
            </a:fld>
            <a:endParaRPr lang="en-IN"/>
          </a:p>
        </p:txBody>
      </p:sp>
    </p:spTree>
    <p:extLst>
      <p:ext uri="{BB962C8B-B14F-4D97-AF65-F5344CB8AC3E}">
        <p14:creationId xmlns:p14="http://schemas.microsoft.com/office/powerpoint/2010/main" val="2206286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045BA69-603C-4CB8-A0C8-07896DCE6FEF}" type="datetimeFigureOut">
              <a:rPr lang="en-IN" smtClean="0"/>
              <a:t>01/07/17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BBDE324-5D4E-45FE-A7F8-BF929A2B733F}" type="slidenum">
              <a:rPr lang="en-IN" smtClean="0"/>
              <a:t>‹#›</a:t>
            </a:fld>
            <a:endParaRPr lang="en-IN"/>
          </a:p>
        </p:txBody>
      </p:sp>
    </p:spTree>
    <p:extLst>
      <p:ext uri="{BB962C8B-B14F-4D97-AF65-F5344CB8AC3E}">
        <p14:creationId xmlns:p14="http://schemas.microsoft.com/office/powerpoint/2010/main" val="2004932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045BA69-603C-4CB8-A0C8-07896DCE6FEF}" type="datetimeFigureOut">
              <a:rPr lang="en-IN" smtClean="0"/>
              <a:t>01/07/17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BBDE324-5D4E-45FE-A7F8-BF929A2B733F}" type="slidenum">
              <a:rPr lang="en-IN" smtClean="0"/>
              <a:t>‹#›</a:t>
            </a:fld>
            <a:endParaRPr lang="en-IN"/>
          </a:p>
        </p:txBody>
      </p:sp>
    </p:spTree>
    <p:extLst>
      <p:ext uri="{BB962C8B-B14F-4D97-AF65-F5344CB8AC3E}">
        <p14:creationId xmlns:p14="http://schemas.microsoft.com/office/powerpoint/2010/main" val="2335772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45BA69-603C-4CB8-A0C8-07896DCE6FEF}" type="datetimeFigureOut">
              <a:rPr lang="en-IN" smtClean="0"/>
              <a:t>01/07/17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BBDE324-5D4E-45FE-A7F8-BF929A2B733F}" type="slidenum">
              <a:rPr lang="en-IN" smtClean="0"/>
              <a:t>‹#›</a:t>
            </a:fld>
            <a:endParaRPr lang="en-IN"/>
          </a:p>
        </p:txBody>
      </p:sp>
    </p:spTree>
    <p:extLst>
      <p:ext uri="{BB962C8B-B14F-4D97-AF65-F5344CB8AC3E}">
        <p14:creationId xmlns:p14="http://schemas.microsoft.com/office/powerpoint/2010/main" val="26251025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45BA69-603C-4CB8-A0C8-07896DCE6FEF}" type="datetimeFigureOut">
              <a:rPr lang="en-IN" smtClean="0"/>
              <a:t>01/07/17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BBDE324-5D4E-45FE-A7F8-BF929A2B733F}" type="slidenum">
              <a:rPr lang="en-IN" smtClean="0"/>
              <a:t>‹#›</a:t>
            </a:fld>
            <a:endParaRPr lang="en-IN"/>
          </a:p>
        </p:txBody>
      </p:sp>
    </p:spTree>
    <p:extLst>
      <p:ext uri="{BB962C8B-B14F-4D97-AF65-F5344CB8AC3E}">
        <p14:creationId xmlns:p14="http://schemas.microsoft.com/office/powerpoint/2010/main" val="1984883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45BA69-603C-4CB8-A0C8-07896DCE6FEF}" type="datetimeFigureOut">
              <a:rPr lang="en-IN" smtClean="0"/>
              <a:t>01/07/17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BBDE324-5D4E-45FE-A7F8-BF929A2B733F}" type="slidenum">
              <a:rPr lang="en-IN" smtClean="0"/>
              <a:t>‹#›</a:t>
            </a:fld>
            <a:endParaRPr lang="en-IN"/>
          </a:p>
        </p:txBody>
      </p:sp>
    </p:spTree>
    <p:extLst>
      <p:ext uri="{BB962C8B-B14F-4D97-AF65-F5344CB8AC3E}">
        <p14:creationId xmlns:p14="http://schemas.microsoft.com/office/powerpoint/2010/main" val="2217558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45BA69-603C-4CB8-A0C8-07896DCE6FEF}" type="datetimeFigureOut">
              <a:rPr lang="en-IN" smtClean="0"/>
              <a:t>01/07/17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BBDE324-5D4E-45FE-A7F8-BF929A2B733F}" type="slidenum">
              <a:rPr lang="en-IN" smtClean="0"/>
              <a:t>‹#›</a:t>
            </a:fld>
            <a:endParaRPr lang="en-IN"/>
          </a:p>
        </p:txBody>
      </p:sp>
    </p:spTree>
    <p:extLst>
      <p:ext uri="{BB962C8B-B14F-4D97-AF65-F5344CB8AC3E}">
        <p14:creationId xmlns:p14="http://schemas.microsoft.com/office/powerpoint/2010/main" val="560154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045BA69-603C-4CB8-A0C8-07896DCE6FEF}" type="datetimeFigureOut">
              <a:rPr lang="en-IN" smtClean="0"/>
              <a:t>01/07/17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BBDE324-5D4E-45FE-A7F8-BF929A2B733F}" type="slidenum">
              <a:rPr lang="en-IN" smtClean="0"/>
              <a:t>‹#›</a:t>
            </a:fld>
            <a:endParaRPr lang="en-IN"/>
          </a:p>
        </p:txBody>
      </p:sp>
    </p:spTree>
    <p:extLst>
      <p:ext uri="{BB962C8B-B14F-4D97-AF65-F5344CB8AC3E}">
        <p14:creationId xmlns:p14="http://schemas.microsoft.com/office/powerpoint/2010/main" val="4274491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045BA69-603C-4CB8-A0C8-07896DCE6FEF}" type="datetimeFigureOut">
              <a:rPr lang="en-IN" smtClean="0"/>
              <a:t>01/07/17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BBDE324-5D4E-45FE-A7F8-BF929A2B733F}" type="slidenum">
              <a:rPr lang="en-IN" smtClean="0"/>
              <a:t>‹#›</a:t>
            </a:fld>
            <a:endParaRPr lang="en-IN"/>
          </a:p>
        </p:txBody>
      </p:sp>
    </p:spTree>
    <p:extLst>
      <p:ext uri="{BB962C8B-B14F-4D97-AF65-F5344CB8AC3E}">
        <p14:creationId xmlns:p14="http://schemas.microsoft.com/office/powerpoint/2010/main" val="830095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045BA69-603C-4CB8-A0C8-07896DCE6FEF}" type="datetimeFigureOut">
              <a:rPr lang="en-IN" smtClean="0"/>
              <a:t>01/07/17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BBDE324-5D4E-45FE-A7F8-BF929A2B733F}" type="slidenum">
              <a:rPr lang="en-IN" smtClean="0"/>
              <a:t>‹#›</a:t>
            </a:fld>
            <a:endParaRPr lang="en-IN"/>
          </a:p>
        </p:txBody>
      </p:sp>
    </p:spTree>
    <p:extLst>
      <p:ext uri="{BB962C8B-B14F-4D97-AF65-F5344CB8AC3E}">
        <p14:creationId xmlns:p14="http://schemas.microsoft.com/office/powerpoint/2010/main" val="26556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45BA69-603C-4CB8-A0C8-07896DCE6FEF}" type="datetimeFigureOut">
              <a:rPr lang="en-IN" smtClean="0"/>
              <a:t>01/07/17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BBDE324-5D4E-45FE-A7F8-BF929A2B733F}" type="slidenum">
              <a:rPr lang="en-IN" smtClean="0"/>
              <a:t>‹#›</a:t>
            </a:fld>
            <a:endParaRPr lang="en-IN"/>
          </a:p>
        </p:txBody>
      </p:sp>
    </p:spTree>
    <p:extLst>
      <p:ext uri="{BB962C8B-B14F-4D97-AF65-F5344CB8AC3E}">
        <p14:creationId xmlns:p14="http://schemas.microsoft.com/office/powerpoint/2010/main" val="1076886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45BA69-603C-4CB8-A0C8-07896DCE6FEF}" type="datetimeFigureOut">
              <a:rPr lang="en-IN" smtClean="0"/>
              <a:t>01/07/17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BBDE324-5D4E-45FE-A7F8-BF929A2B733F}" type="slidenum">
              <a:rPr lang="en-IN" smtClean="0"/>
              <a:t>‹#›</a:t>
            </a:fld>
            <a:endParaRPr lang="en-IN"/>
          </a:p>
        </p:txBody>
      </p:sp>
    </p:spTree>
    <p:extLst>
      <p:ext uri="{BB962C8B-B14F-4D97-AF65-F5344CB8AC3E}">
        <p14:creationId xmlns:p14="http://schemas.microsoft.com/office/powerpoint/2010/main" val="3881428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45BA69-603C-4CB8-A0C8-07896DCE6FEF}" type="datetimeFigureOut">
              <a:rPr lang="en-IN" smtClean="0"/>
              <a:t>01/07/17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BBDE324-5D4E-45FE-A7F8-BF929A2B733F}" type="slidenum">
              <a:rPr lang="en-IN" smtClean="0"/>
              <a:t>‹#›</a:t>
            </a:fld>
            <a:endParaRPr lang="en-IN"/>
          </a:p>
        </p:txBody>
      </p:sp>
    </p:spTree>
    <p:extLst>
      <p:ext uri="{BB962C8B-B14F-4D97-AF65-F5344CB8AC3E}">
        <p14:creationId xmlns:p14="http://schemas.microsoft.com/office/powerpoint/2010/main" val="36430741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045BA69-603C-4CB8-A0C8-07896DCE6FEF}" type="datetimeFigureOut">
              <a:rPr lang="en-IN" smtClean="0"/>
              <a:t>01/07/17</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BBDE324-5D4E-45FE-A7F8-BF929A2B733F}" type="slidenum">
              <a:rPr lang="en-IN" smtClean="0"/>
              <a:t>‹#›</a:t>
            </a:fld>
            <a:endParaRPr lang="en-IN"/>
          </a:p>
        </p:txBody>
      </p:sp>
    </p:spTree>
    <p:extLst>
      <p:ext uri="{BB962C8B-B14F-4D97-AF65-F5344CB8AC3E}">
        <p14:creationId xmlns:p14="http://schemas.microsoft.com/office/powerpoint/2010/main" val="24927589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png"/><Relationship Id="rId1" Type="http://schemas.microsoft.com/office/2007/relationships/media" Target="../media/media1.mp4"/><Relationship Id="rId2" Type="http://schemas.openxmlformats.org/officeDocument/2006/relationships/video" Target="../media/media1.mp4"/></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1" Type="http://schemas.microsoft.com/office/2007/relationships/media" Target="../media/media2.mp4"/><Relationship Id="rId2" Type="http://schemas.openxmlformats.org/officeDocument/2006/relationships/video" Target="../media/media2.mp4"/></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channel/UC8gfDlJagsw5wX2cldDM9Nw" TargetMode="External"/><Relationship Id="rId4" Type="http://schemas.openxmlformats.org/officeDocument/2006/relationships/hyperlink" Target="https://www.youtube.com/user/MIT" TargetMode="External"/><Relationship Id="rId1" Type="http://schemas.openxmlformats.org/officeDocument/2006/relationships/slideLayout" Target="../slideLayouts/slideLayout2.xml"/><Relationship Id="rId2" Type="http://schemas.openxmlformats.org/officeDocument/2006/relationships/hyperlink" Target="http://analyticsvidhya.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IN" b="1" dirty="0" smtClean="0">
                <a:latin typeface="Times New Roman" charset="0"/>
                <a:ea typeface="Times New Roman" charset="0"/>
                <a:cs typeface="Times New Roman" charset="0"/>
              </a:rPr>
              <a:t>Machine Learning Using </a:t>
            </a:r>
            <a:r>
              <a:rPr lang="en-IN" b="1" dirty="0">
                <a:latin typeface="Times New Roman" charset="0"/>
                <a:ea typeface="Times New Roman" charset="0"/>
                <a:cs typeface="Times New Roman" charset="0"/>
              </a:rPr>
              <a:t>Support vector Machine(SVM</a:t>
            </a:r>
            <a:r>
              <a:rPr lang="en-IN" b="1" dirty="0" smtClean="0">
                <a:latin typeface="Times New Roman" charset="0"/>
                <a:ea typeface="Times New Roman" charset="0"/>
                <a:cs typeface="Times New Roman" charset="0"/>
              </a:rPr>
              <a:t>)</a:t>
            </a:r>
            <a:endParaRPr lang="en-IN" b="1" dirty="0">
              <a:latin typeface="Times New Roman" charset="0"/>
              <a:ea typeface="Times New Roman" charset="0"/>
              <a:cs typeface="Times New Roman" charset="0"/>
            </a:endParaRPr>
          </a:p>
        </p:txBody>
      </p:sp>
      <p:sp>
        <p:nvSpPr>
          <p:cNvPr id="3" name="Subtitle 2"/>
          <p:cNvSpPr>
            <a:spLocks noGrp="1"/>
          </p:cNvSpPr>
          <p:nvPr>
            <p:ph type="subTitle" idx="1"/>
          </p:nvPr>
        </p:nvSpPr>
        <p:spPr>
          <a:xfrm>
            <a:off x="1876424" y="3993930"/>
            <a:ext cx="8791575" cy="1702677"/>
          </a:xfrm>
        </p:spPr>
        <p:txBody>
          <a:bodyPr>
            <a:noAutofit/>
          </a:bodyPr>
          <a:lstStyle/>
          <a:p>
            <a:pPr algn="ctr"/>
            <a:r>
              <a:rPr lang="en-IN" sz="2400" dirty="0" smtClean="0">
                <a:solidFill>
                  <a:schemeClr val="bg2">
                    <a:lumMod val="75000"/>
                  </a:schemeClr>
                </a:solidFill>
                <a:latin typeface="Times New Roman" charset="0"/>
                <a:ea typeface="Times New Roman" charset="0"/>
                <a:cs typeface="Times New Roman" charset="0"/>
              </a:rPr>
              <a:t>Presented </a:t>
            </a:r>
            <a:r>
              <a:rPr lang="en-IN" sz="2400" dirty="0" smtClean="0">
                <a:solidFill>
                  <a:schemeClr val="bg2">
                    <a:lumMod val="75000"/>
                  </a:schemeClr>
                </a:solidFill>
                <a:latin typeface="Times New Roman" charset="0"/>
                <a:ea typeface="Times New Roman" charset="0"/>
                <a:cs typeface="Times New Roman" charset="0"/>
              </a:rPr>
              <a:t>by:</a:t>
            </a:r>
          </a:p>
          <a:p>
            <a:pPr algn="ctr"/>
            <a:r>
              <a:rPr lang="en-IN" sz="2400" b="1" dirty="0" smtClean="0">
                <a:solidFill>
                  <a:schemeClr val="bg2">
                    <a:lumMod val="75000"/>
                  </a:schemeClr>
                </a:solidFill>
                <a:latin typeface="Times New Roman" charset="0"/>
                <a:ea typeface="Times New Roman" charset="0"/>
                <a:cs typeface="Times New Roman" charset="0"/>
              </a:rPr>
              <a:t>Rishab pal</a:t>
            </a:r>
          </a:p>
          <a:p>
            <a:pPr algn="ctr"/>
            <a:r>
              <a:rPr lang="en-IN" sz="2400" dirty="0" smtClean="0">
                <a:solidFill>
                  <a:schemeClr val="bg2">
                    <a:lumMod val="75000"/>
                  </a:schemeClr>
                </a:solidFill>
                <a:latin typeface="Times New Roman" charset="0"/>
                <a:ea typeface="Times New Roman" charset="0"/>
                <a:cs typeface="Times New Roman" charset="0"/>
              </a:rPr>
              <a:t>Intern At L&amp;t technology services</a:t>
            </a:r>
            <a:endParaRPr lang="en-IN" sz="2400" dirty="0">
              <a:solidFill>
                <a:schemeClr val="bg2">
                  <a:lumMod val="75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745633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1" y="2285999"/>
            <a:ext cx="9490840" cy="2380593"/>
          </a:xfrm>
        </p:spPr>
        <p:txBody>
          <a:bodyPr>
            <a:noAutofit/>
          </a:bodyPr>
          <a:lstStyle/>
          <a:p>
            <a:r>
              <a:rPr lang="en-US" sz="6600" b="1" dirty="0">
                <a:solidFill>
                  <a:schemeClr val="accent1">
                    <a:lumMod val="60000"/>
                    <a:lumOff val="40000"/>
                  </a:schemeClr>
                </a:solidFill>
              </a:rPr>
              <a:t>How does SVM work ?</a:t>
            </a:r>
          </a:p>
        </p:txBody>
      </p:sp>
    </p:spTree>
    <p:extLst>
      <p:ext uri="{BB962C8B-B14F-4D97-AF65-F5344CB8AC3E}">
        <p14:creationId xmlns:p14="http://schemas.microsoft.com/office/powerpoint/2010/main" val="725012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56538" y="603031"/>
            <a:ext cx="7620000" cy="5715000"/>
          </a:xfrm>
          <a:prstGeom prst="rect">
            <a:avLst/>
          </a:prstGeom>
        </p:spPr>
      </p:pic>
      <p:sp>
        <p:nvSpPr>
          <p:cNvPr id="5" name="Title 1"/>
          <p:cNvSpPr txBox="1">
            <a:spLocks/>
          </p:cNvSpPr>
          <p:nvPr/>
        </p:nvSpPr>
        <p:spPr>
          <a:xfrm>
            <a:off x="220717" y="618518"/>
            <a:ext cx="3993931" cy="3228268"/>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dirty="0" smtClean="0">
                <a:solidFill>
                  <a:schemeClr val="accent1">
                    <a:lumMod val="60000"/>
                    <a:lumOff val="40000"/>
                  </a:schemeClr>
                </a:solidFill>
              </a:rPr>
              <a:t>Flow diagram for the steps followed during </a:t>
            </a:r>
            <a:r>
              <a:rPr lang="en-US" b="1" dirty="0" err="1" smtClean="0">
                <a:solidFill>
                  <a:schemeClr val="accent1">
                    <a:lumMod val="60000"/>
                    <a:lumOff val="40000"/>
                  </a:schemeClr>
                </a:solidFill>
              </a:rPr>
              <a:t>svm</a:t>
            </a:r>
            <a:r>
              <a:rPr lang="en-US" b="1" dirty="0" smtClean="0">
                <a:solidFill>
                  <a:schemeClr val="accent1">
                    <a:lumMod val="60000"/>
                    <a:lumOff val="40000"/>
                  </a:schemeClr>
                </a:solidFill>
              </a:rPr>
              <a:t> classification</a:t>
            </a:r>
            <a:endParaRPr lang="en-US" b="1" dirty="0">
              <a:solidFill>
                <a:schemeClr val="accent1">
                  <a:lumMod val="60000"/>
                  <a:lumOff val="40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75767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703" y="472967"/>
            <a:ext cx="10332708" cy="924910"/>
          </a:xfrm>
        </p:spPr>
        <p:txBody>
          <a:bodyPr/>
          <a:lstStyle/>
          <a:p>
            <a:r>
              <a:rPr lang="en-US" b="1" dirty="0" smtClean="0">
                <a:solidFill>
                  <a:schemeClr val="accent1">
                    <a:lumMod val="60000"/>
                    <a:lumOff val="40000"/>
                  </a:schemeClr>
                </a:solidFill>
                <a:latin typeface="Times New Roman" charset="0"/>
                <a:ea typeface="Times New Roman" charset="0"/>
                <a:cs typeface="Times New Roman" charset="0"/>
              </a:rPr>
              <a:t>Perceptron CONCEPT</a:t>
            </a:r>
            <a:endParaRPr lang="en-US" b="1" dirty="0">
              <a:solidFill>
                <a:schemeClr val="accent1">
                  <a:lumMod val="60000"/>
                  <a:lumOff val="40000"/>
                </a:schemeClr>
              </a:solidFill>
              <a:latin typeface="Times New Roman" charset="0"/>
              <a:ea typeface="Times New Roman" charset="0"/>
              <a:cs typeface="Times New Roman" charset="0"/>
            </a:endParaRPr>
          </a:p>
        </p:txBody>
      </p:sp>
      <p:pic>
        <p:nvPicPr>
          <p:cNvPr id="4" name="Perceptron Learning Rule.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916143" y="2055047"/>
            <a:ext cx="4929014" cy="3267944"/>
          </a:xfrm>
        </p:spPr>
      </p:pic>
      <p:sp>
        <p:nvSpPr>
          <p:cNvPr id="6" name="TextBox 5"/>
          <p:cNvSpPr txBox="1"/>
          <p:nvPr/>
        </p:nvSpPr>
        <p:spPr>
          <a:xfrm>
            <a:off x="714703" y="1397876"/>
            <a:ext cx="5843751" cy="5355312"/>
          </a:xfrm>
          <a:prstGeom prst="rect">
            <a:avLst/>
          </a:prstGeom>
          <a:noFill/>
        </p:spPr>
        <p:txBody>
          <a:bodyPr wrap="square" rtlCol="0">
            <a:spAutoFit/>
          </a:bodyPr>
          <a:lstStyle/>
          <a:p>
            <a:pPr marL="285750" indent="-285750" algn="just">
              <a:buFont typeface="Arial" charset="0"/>
              <a:buChar char="•"/>
            </a:pPr>
            <a:r>
              <a:rPr lang="en-US" dirty="0">
                <a:latin typeface="Times New Roman" charset="0"/>
                <a:ea typeface="Times New Roman" charset="0"/>
                <a:cs typeface="Times New Roman" charset="0"/>
              </a:rPr>
              <a:t>The Perceptron has a number of inputs, combines them and gives a single </a:t>
            </a:r>
            <a:r>
              <a:rPr lang="en-US" dirty="0" smtClean="0">
                <a:latin typeface="Times New Roman" charset="0"/>
                <a:ea typeface="Times New Roman" charset="0"/>
                <a:cs typeface="Times New Roman" charset="0"/>
              </a:rPr>
              <a:t>output.</a:t>
            </a:r>
          </a:p>
          <a:p>
            <a:pPr marL="285750" indent="-285750" algn="just">
              <a:buFont typeface="Arial" charset="0"/>
              <a:buChar char="•"/>
            </a:pPr>
            <a:endParaRPr lang="en-US" dirty="0">
              <a:latin typeface="Times New Roman" charset="0"/>
              <a:ea typeface="Times New Roman" charset="0"/>
              <a:cs typeface="Times New Roman" charset="0"/>
            </a:endParaRPr>
          </a:p>
          <a:p>
            <a:pPr marL="285750" indent="-285750" algn="just">
              <a:buFont typeface="Arial" charset="0"/>
              <a:buChar char="•"/>
            </a:pPr>
            <a:r>
              <a:rPr lang="en-US" dirty="0" smtClean="0">
                <a:latin typeface="Times New Roman" charset="0"/>
                <a:ea typeface="Times New Roman" charset="0"/>
                <a:cs typeface="Times New Roman" charset="0"/>
              </a:rPr>
              <a:t>So </a:t>
            </a:r>
            <a:r>
              <a:rPr lang="en-US" dirty="0">
                <a:latin typeface="Times New Roman" charset="0"/>
                <a:ea typeface="Times New Roman" charset="0"/>
                <a:cs typeface="Times New Roman" charset="0"/>
              </a:rPr>
              <a:t>for example, it may have 25 inputs which are gray-levels of a 5x5 image and a single output that should, for example, tell whether a cat is in the image or not</a:t>
            </a:r>
            <a:r>
              <a:rPr lang="en-US" dirty="0" smtClean="0">
                <a:latin typeface="Times New Roman" charset="0"/>
                <a:ea typeface="Times New Roman" charset="0"/>
                <a:cs typeface="Times New Roman" charset="0"/>
              </a:rPr>
              <a:t>.</a:t>
            </a:r>
          </a:p>
          <a:p>
            <a:pPr algn="just"/>
            <a:endParaRPr lang="en-US" dirty="0" smtClean="0">
              <a:latin typeface="Times New Roman" charset="0"/>
              <a:ea typeface="Times New Roman" charset="0"/>
              <a:cs typeface="Times New Roman" charset="0"/>
            </a:endParaRPr>
          </a:p>
          <a:p>
            <a:pPr marL="285750" indent="-285750" algn="just">
              <a:buFont typeface="Arial" charset="0"/>
              <a:buChar char="•"/>
            </a:pPr>
            <a:r>
              <a:rPr lang="en-US" dirty="0">
                <a:latin typeface="Times New Roman" charset="0"/>
                <a:ea typeface="Times New Roman" charset="0"/>
                <a:cs typeface="Times New Roman" charset="0"/>
              </a:rPr>
              <a:t>What the Perceptron does now, is to divide the input space into two separate regions. </a:t>
            </a:r>
            <a:endParaRPr lang="en-US" dirty="0" smtClean="0">
              <a:latin typeface="Times New Roman" charset="0"/>
              <a:ea typeface="Times New Roman" charset="0"/>
              <a:cs typeface="Times New Roman" charset="0"/>
            </a:endParaRPr>
          </a:p>
          <a:p>
            <a:pPr algn="just"/>
            <a:endParaRPr lang="en-US" dirty="0" smtClean="0">
              <a:latin typeface="Times New Roman" charset="0"/>
              <a:ea typeface="Times New Roman" charset="0"/>
              <a:cs typeface="Times New Roman" charset="0"/>
            </a:endParaRPr>
          </a:p>
          <a:p>
            <a:pPr marL="285750" indent="-285750" algn="just">
              <a:buFont typeface="Arial" charset="0"/>
              <a:buChar char="•"/>
            </a:pPr>
            <a:r>
              <a:rPr lang="en-US" dirty="0">
                <a:latin typeface="Times New Roman" charset="0"/>
                <a:ea typeface="Times New Roman" charset="0"/>
                <a:cs typeface="Times New Roman" charset="0"/>
              </a:rPr>
              <a:t>Now, there are </a:t>
            </a:r>
            <a:r>
              <a:rPr lang="en-US" b="1" dirty="0">
                <a:latin typeface="Times New Roman" charset="0"/>
                <a:ea typeface="Times New Roman" charset="0"/>
                <a:cs typeface="Times New Roman" charset="0"/>
              </a:rPr>
              <a:t>two additions to the Perceptron that make it an </a:t>
            </a:r>
            <a:r>
              <a:rPr lang="en-US" b="1" dirty="0" smtClean="0">
                <a:latin typeface="Times New Roman" charset="0"/>
                <a:ea typeface="Times New Roman" charset="0"/>
                <a:cs typeface="Times New Roman" charset="0"/>
              </a:rPr>
              <a:t>SVM</a:t>
            </a:r>
            <a:r>
              <a:rPr lang="en-US" dirty="0" smtClean="0">
                <a:latin typeface="Times New Roman" charset="0"/>
                <a:ea typeface="Times New Roman" charset="0"/>
                <a:cs typeface="Times New Roman" charset="0"/>
              </a:rPr>
              <a:t>:</a:t>
            </a:r>
          </a:p>
          <a:p>
            <a:pPr marL="742950" lvl="1" indent="-285750" algn="just">
              <a:buFont typeface="Arial" charset="0"/>
              <a:buChar char="•"/>
            </a:pPr>
            <a:r>
              <a:rPr lang="en-US" dirty="0" smtClean="0">
                <a:latin typeface="Times New Roman" charset="0"/>
                <a:ea typeface="Times New Roman" charset="0"/>
                <a:cs typeface="Times New Roman" charset="0"/>
              </a:rPr>
              <a:t> </a:t>
            </a:r>
            <a:r>
              <a:rPr lang="en-US" dirty="0">
                <a:latin typeface="Times New Roman" charset="0"/>
                <a:ea typeface="Times New Roman" charset="0"/>
                <a:cs typeface="Times New Roman" charset="0"/>
              </a:rPr>
              <a:t>First the Perceptron has an inherent limitation, </a:t>
            </a:r>
            <a:r>
              <a:rPr lang="en-US" dirty="0" smtClean="0">
                <a:latin typeface="Times New Roman" charset="0"/>
                <a:ea typeface="Times New Roman" charset="0"/>
                <a:cs typeface="Times New Roman" charset="0"/>
              </a:rPr>
              <a:t>it can only find lines. The </a:t>
            </a:r>
            <a:r>
              <a:rPr lang="en-US" dirty="0">
                <a:latin typeface="Times New Roman" charset="0"/>
                <a:ea typeface="Times New Roman" charset="0"/>
                <a:cs typeface="Times New Roman" charset="0"/>
              </a:rPr>
              <a:t>technical term for this is that </a:t>
            </a:r>
            <a:r>
              <a:rPr lang="en-US" dirty="0" err="1">
                <a:latin typeface="Times New Roman" charset="0"/>
                <a:ea typeface="Times New Roman" charset="0"/>
                <a:cs typeface="Times New Roman" charset="0"/>
              </a:rPr>
              <a:t>Perceptrons</a:t>
            </a:r>
            <a:r>
              <a:rPr lang="en-US" dirty="0">
                <a:latin typeface="Times New Roman" charset="0"/>
                <a:ea typeface="Times New Roman" charset="0"/>
                <a:cs typeface="Times New Roman" charset="0"/>
              </a:rPr>
              <a:t> can only solve linearly separable </a:t>
            </a:r>
            <a:r>
              <a:rPr lang="en-US" dirty="0" smtClean="0">
                <a:latin typeface="Times New Roman" charset="0"/>
                <a:ea typeface="Times New Roman" charset="0"/>
                <a:cs typeface="Times New Roman" charset="0"/>
              </a:rPr>
              <a:t>problems.</a:t>
            </a:r>
          </a:p>
          <a:p>
            <a:pPr marL="742950" lvl="1" indent="-285750" algn="just">
              <a:buFont typeface="Arial" charset="0"/>
              <a:buChar char="•"/>
            </a:pPr>
            <a:r>
              <a:rPr lang="en-US" dirty="0" smtClean="0">
                <a:latin typeface="Times New Roman" charset="0"/>
                <a:ea typeface="Times New Roman" charset="0"/>
                <a:cs typeface="Times New Roman" charset="0"/>
              </a:rPr>
              <a:t>Second</a:t>
            </a:r>
            <a:r>
              <a:rPr lang="en-US" dirty="0">
                <a:latin typeface="Times New Roman" charset="0"/>
                <a:ea typeface="Times New Roman" charset="0"/>
                <a:cs typeface="Times New Roman" charset="0"/>
              </a:rPr>
              <a:t>, there may be more than one line which separates the data and some lines may be "better" than other lines.</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6148632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000075"/>
          </a:xfrm>
        </p:spPr>
        <p:txBody>
          <a:bodyPr/>
          <a:lstStyle/>
          <a:p>
            <a:r>
              <a:rPr lang="en-US" b="1" dirty="0" smtClean="0">
                <a:solidFill>
                  <a:schemeClr val="accent1">
                    <a:lumMod val="60000"/>
                    <a:lumOff val="40000"/>
                  </a:schemeClr>
                </a:solidFill>
              </a:rPr>
              <a:t>Kernel </a:t>
            </a:r>
            <a:r>
              <a:rPr lang="en-US" b="1" dirty="0" smtClean="0">
                <a:solidFill>
                  <a:schemeClr val="accent1">
                    <a:lumMod val="60000"/>
                    <a:lumOff val="40000"/>
                  </a:schemeClr>
                </a:solidFill>
                <a:latin typeface="Times New Roman" charset="0"/>
                <a:ea typeface="Times New Roman" charset="0"/>
                <a:cs typeface="Times New Roman" charset="0"/>
              </a:rPr>
              <a:t>trick</a:t>
            </a:r>
            <a:endParaRPr lang="en-US" b="1" dirty="0">
              <a:solidFill>
                <a:schemeClr val="accent1">
                  <a:lumMod val="60000"/>
                  <a:lumOff val="40000"/>
                </a:schemeClr>
              </a:solidFill>
              <a:latin typeface="Times New Roman" charset="0"/>
              <a:ea typeface="Times New Roman" charset="0"/>
              <a:cs typeface="Times New Roman" charset="0"/>
            </a:endParaRPr>
          </a:p>
        </p:txBody>
      </p:sp>
      <p:pic>
        <p:nvPicPr>
          <p:cNvPr id="4" name="SVM with polynomial kernel visualization.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55069" y="2097088"/>
            <a:ext cx="4926724" cy="3694628"/>
          </a:xfrm>
        </p:spPr>
      </p:pic>
      <p:sp>
        <p:nvSpPr>
          <p:cNvPr id="3" name="TextBox 2"/>
          <p:cNvSpPr txBox="1"/>
          <p:nvPr/>
        </p:nvSpPr>
        <p:spPr>
          <a:xfrm>
            <a:off x="767255" y="1797269"/>
            <a:ext cx="5927835" cy="5078313"/>
          </a:xfrm>
          <a:prstGeom prst="rect">
            <a:avLst/>
          </a:prstGeom>
          <a:noFill/>
        </p:spPr>
        <p:txBody>
          <a:bodyPr wrap="square" rtlCol="0">
            <a:spAutoFit/>
          </a:bodyPr>
          <a:lstStyle/>
          <a:p>
            <a:pPr marL="285750" indent="-285750" algn="just">
              <a:buFont typeface="Arial" charset="0"/>
              <a:buChar char="•"/>
            </a:pPr>
            <a:r>
              <a:rPr lang="en-US" dirty="0"/>
              <a:t>I</a:t>
            </a:r>
            <a:r>
              <a:rPr lang="en-US" dirty="0" smtClean="0"/>
              <a:t>n </a:t>
            </a:r>
            <a:r>
              <a:rPr lang="en-US" dirty="0"/>
              <a:t>SVM the data is not directly projected in a pre-processing step but the projection is part of the </a:t>
            </a:r>
            <a:r>
              <a:rPr lang="en-US" dirty="0" smtClean="0"/>
              <a:t>SVM.</a:t>
            </a:r>
          </a:p>
          <a:p>
            <a:pPr algn="just"/>
            <a:endParaRPr lang="en-US" dirty="0" smtClean="0"/>
          </a:p>
          <a:p>
            <a:pPr marL="285750" indent="-285750" algn="just">
              <a:buFont typeface="Arial" charset="0"/>
              <a:buChar char="•"/>
            </a:pPr>
            <a:r>
              <a:rPr lang="en-US" dirty="0" smtClean="0"/>
              <a:t>The </a:t>
            </a:r>
            <a:r>
              <a:rPr lang="en-US" dirty="0"/>
              <a:t>evaluation rule of the Perceptron can also be expressed in a dual </a:t>
            </a:r>
            <a:r>
              <a:rPr lang="en-US" dirty="0" smtClean="0"/>
              <a:t>form: </a:t>
            </a:r>
            <a:r>
              <a:rPr lang="en-US" dirty="0"/>
              <a:t>In this form the weight vector is expressed as a sum over dot products between all data points and the input vector. </a:t>
            </a:r>
            <a:endParaRPr lang="en-US" dirty="0" smtClean="0"/>
          </a:p>
          <a:p>
            <a:pPr algn="just"/>
            <a:endParaRPr lang="en-US" dirty="0" smtClean="0"/>
          </a:p>
          <a:p>
            <a:pPr marL="285750" indent="-285750" algn="just">
              <a:buFont typeface="Arial" charset="0"/>
              <a:buChar char="•"/>
            </a:pPr>
            <a:r>
              <a:rPr lang="en-US" dirty="0" smtClean="0"/>
              <a:t>The </a:t>
            </a:r>
            <a:r>
              <a:rPr lang="en-US" dirty="0"/>
              <a:t>crucial point here is that that a </a:t>
            </a:r>
            <a:r>
              <a:rPr lang="en-US" i="1" dirty="0"/>
              <a:t>dot-product of the input data</a:t>
            </a:r>
            <a:r>
              <a:rPr lang="en-US" dirty="0"/>
              <a:t> is used to define the weight vector. Because the dot-product can be replaced by kernel functions, which is the well-known </a:t>
            </a:r>
            <a:r>
              <a:rPr lang="en-US" i="1" dirty="0"/>
              <a:t>"</a:t>
            </a:r>
            <a:r>
              <a:rPr lang="en-US" i="1" dirty="0" smtClean="0"/>
              <a:t>kernel-trick”</a:t>
            </a:r>
            <a:r>
              <a:rPr lang="en-US" dirty="0" smtClean="0"/>
              <a:t>.</a:t>
            </a:r>
          </a:p>
          <a:p>
            <a:pPr algn="just"/>
            <a:endParaRPr lang="en-US" dirty="0" smtClean="0"/>
          </a:p>
          <a:p>
            <a:pPr marL="285750" indent="-285750" algn="just">
              <a:buFont typeface="Arial" charset="0"/>
              <a:buChar char="•"/>
            </a:pPr>
            <a:r>
              <a:rPr lang="en-US" dirty="0" smtClean="0"/>
              <a:t>Kernel </a:t>
            </a:r>
            <a:r>
              <a:rPr lang="en-US" dirty="0"/>
              <a:t>functions compute a dot-product in another feature space</a:t>
            </a:r>
            <a:r>
              <a:rPr lang="en-US" dirty="0" smtClean="0"/>
              <a:t>.</a:t>
            </a:r>
          </a:p>
          <a:p>
            <a:pPr algn="just"/>
            <a:endParaRPr lang="en-US" dirty="0" smtClean="0"/>
          </a:p>
          <a:p>
            <a:pPr marL="285750" indent="-285750" algn="just">
              <a:buFont typeface="Arial" charset="0"/>
              <a:buChar char="•"/>
            </a:pPr>
            <a:r>
              <a:rPr lang="en-US" dirty="0" smtClean="0"/>
              <a:t>Different </a:t>
            </a:r>
            <a:r>
              <a:rPr lang="en-US" dirty="0"/>
              <a:t>kernels have different feature spaces and so choosing a kernel function means choosing a feature space.</a:t>
            </a:r>
            <a:endParaRPr lang="en-US" dirty="0"/>
          </a:p>
        </p:txBody>
      </p:sp>
    </p:spTree>
    <p:extLst>
      <p:ext uri="{BB962C8B-B14F-4D97-AF65-F5344CB8AC3E}">
        <p14:creationId xmlns:p14="http://schemas.microsoft.com/office/powerpoint/2010/main" val="3155686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41413" y="609600"/>
            <a:ext cx="5934508" cy="1103586"/>
          </a:xfrm>
        </p:spPr>
        <p:txBody>
          <a:bodyPr>
            <a:normAutofit/>
          </a:bodyPr>
          <a:lstStyle/>
          <a:p>
            <a:r>
              <a:rPr lang="en-US" b="1" dirty="0">
                <a:solidFill>
                  <a:schemeClr val="accent1">
                    <a:lumMod val="60000"/>
                    <a:lumOff val="40000"/>
                  </a:schemeClr>
                </a:solidFill>
              </a:rPr>
              <a:t>Identify the right hyper-plane (</a:t>
            </a:r>
            <a:r>
              <a:rPr lang="en-US" b="1" dirty="0" smtClean="0">
                <a:solidFill>
                  <a:schemeClr val="accent1">
                    <a:lumMod val="60000"/>
                    <a:lumOff val="40000"/>
                  </a:schemeClr>
                </a:solidFill>
                <a:latin typeface="Times New Roman" charset="0"/>
                <a:ea typeface="Times New Roman" charset="0"/>
                <a:cs typeface="Times New Roman" charset="0"/>
              </a:rPr>
              <a:t>Scenario-1</a:t>
            </a:r>
            <a:r>
              <a:rPr lang="en-US" b="1" dirty="0" smtClean="0">
                <a:solidFill>
                  <a:schemeClr val="accent1">
                    <a:lumMod val="60000"/>
                    <a:lumOff val="40000"/>
                  </a:schemeClr>
                </a:solidFill>
              </a:rPr>
              <a:t>):</a:t>
            </a:r>
            <a:r>
              <a:rPr lang="en-US" b="1" dirty="0">
                <a:solidFill>
                  <a:schemeClr val="accent1">
                    <a:lumMod val="60000"/>
                    <a:lumOff val="40000"/>
                  </a:schemeClr>
                </a:solidFill>
              </a:rPr>
              <a:t> </a:t>
            </a:r>
            <a:endParaRPr lang="en-US"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pic>
        <p:nvPicPr>
          <p:cNvPr id="15" name="Picture Placeholder 14"/>
          <p:cNvPicPr>
            <a:picLocks noGrp="1" noChangeAspect="1"/>
          </p:cNvPicPr>
          <p:nvPr>
            <p:ph type="pic" idx="1"/>
          </p:nvPr>
        </p:nvPicPr>
        <p:blipFill>
          <a:blip r:embed="rId2">
            <a:extLst>
              <a:ext uri="{28A0092B-C50C-407E-A947-70E740481C1C}">
                <a14:useLocalDpi xmlns:a14="http://schemas.microsoft.com/office/drawing/2010/main" val="0"/>
              </a:ext>
            </a:extLst>
          </a:blip>
          <a:srcRect l="25005" r="25005"/>
          <a:stretch>
            <a:fillRect/>
          </a:stretch>
        </p:blipFill>
        <p:spPr>
          <a:xfrm>
            <a:off x="7622459" y="1429543"/>
            <a:ext cx="3666690" cy="5181599"/>
          </a:xfrm>
          <a:prstGeom prst="round2DiagRect">
            <a:avLst>
              <a:gd name="adj1" fmla="val 5608"/>
              <a:gd name="adj2" fmla="val 0"/>
            </a:avLst>
          </a:prstGeom>
        </p:spPr>
      </p:pic>
      <p:sp>
        <p:nvSpPr>
          <p:cNvPr id="9" name="Text Placeholder 8"/>
          <p:cNvSpPr>
            <a:spLocks noGrp="1"/>
          </p:cNvSpPr>
          <p:nvPr>
            <p:ph type="body" sz="half" idx="2"/>
          </p:nvPr>
        </p:nvSpPr>
        <p:spPr/>
        <p:txBody>
          <a:bodyPr>
            <a:no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Here, we have three hyper-planes (A, B and C). Now</a:t>
            </a:r>
            <a:r>
              <a:rPr lang="en-US" sz="2000" dirty="0" smtClean="0">
                <a:latin typeface="Times New Roman" panose="02020603050405020304" pitchFamily="18" charset="0"/>
                <a:cs typeface="Times New Roman" panose="02020603050405020304" pitchFamily="18" charset="0"/>
              </a:rPr>
              <a:t>, identify </a:t>
            </a:r>
            <a:r>
              <a:rPr lang="en-US" sz="2000" dirty="0">
                <a:latin typeface="Times New Roman" panose="02020603050405020304" pitchFamily="18" charset="0"/>
                <a:cs typeface="Times New Roman" panose="02020603050405020304" pitchFamily="18" charset="0"/>
              </a:rPr>
              <a:t>the right hyper-plane to classify star and </a:t>
            </a:r>
            <a:r>
              <a:rPr lang="en-US" sz="2000" dirty="0" smtClean="0">
                <a:latin typeface="Times New Roman" panose="02020603050405020304" pitchFamily="18" charset="0"/>
                <a:cs typeface="Times New Roman" panose="02020603050405020304" pitchFamily="18" charset="0"/>
              </a:rPr>
              <a:t>circle.</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You need to remember a thumb rule to identify the right hyper-plane: “Select the hyper-plane which segregates the two classes better”. In this scenario, hyper-plane “B” has excellently performed this job.</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4438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798786"/>
            <a:ext cx="6152766" cy="1345324"/>
          </a:xfrm>
        </p:spPr>
        <p:txBody>
          <a:bodyPr>
            <a:noAutofit/>
          </a:bodyPr>
          <a:lstStyle/>
          <a:p>
            <a:r>
              <a:rPr lang="en-US" b="1" dirty="0">
                <a:solidFill>
                  <a:schemeClr val="accent1">
                    <a:lumMod val="60000"/>
                    <a:lumOff val="40000"/>
                  </a:schemeClr>
                </a:solidFill>
                <a:latin typeface="Times New Roman" panose="02020603050405020304" pitchFamily="18" charset="0"/>
                <a:cs typeface="Times New Roman" panose="02020603050405020304" pitchFamily="18" charset="0"/>
              </a:rPr>
              <a:t>Identify the right hyper-plane (</a:t>
            </a:r>
            <a:r>
              <a:rPr lang="en-US" b="1" dirty="0" smtClean="0">
                <a:solidFill>
                  <a:schemeClr val="accent1">
                    <a:lumMod val="60000"/>
                    <a:lumOff val="40000"/>
                  </a:schemeClr>
                </a:solidFill>
                <a:latin typeface="Times New Roman" panose="02020603050405020304" pitchFamily="18" charset="0"/>
                <a:cs typeface="Times New Roman" panose="02020603050405020304" pitchFamily="18" charset="0"/>
              </a:rPr>
              <a:t>Scenario-2)</a:t>
            </a:r>
            <a:endParaRPr lang="en-US"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24807" r="24807"/>
          <a:stretch>
            <a:fillRect/>
          </a:stretch>
        </p:blipFill>
        <p:spPr>
          <a:xfrm>
            <a:off x="7769603" y="1429543"/>
            <a:ext cx="3666690" cy="5181599"/>
          </a:xfrm>
        </p:spPr>
      </p:pic>
      <p:sp>
        <p:nvSpPr>
          <p:cNvPr id="4" name="Text Placeholder 3"/>
          <p:cNvSpPr>
            <a:spLocks noGrp="1"/>
          </p:cNvSpPr>
          <p:nvPr>
            <p:ph type="body" sz="half" idx="2"/>
          </p:nvPr>
        </p:nvSpPr>
        <p:spPr/>
        <p:txBody>
          <a:bodyPr>
            <a:norm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SVM selects the hyper-plane which classifies the classes accurately prior to maximizing </a:t>
            </a:r>
            <a:r>
              <a:rPr lang="en-US" sz="2000" dirty="0" smtClean="0">
                <a:latin typeface="Times New Roman" panose="02020603050405020304" pitchFamily="18" charset="0"/>
                <a:cs typeface="Times New Roman" panose="02020603050405020304" pitchFamily="18" charset="0"/>
              </a:rPr>
              <a:t>margin.</a:t>
            </a: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Here</a:t>
            </a:r>
            <a:r>
              <a:rPr lang="en-US" sz="2000" dirty="0">
                <a:latin typeface="Times New Roman" panose="02020603050405020304" pitchFamily="18" charset="0"/>
                <a:cs typeface="Times New Roman" panose="02020603050405020304" pitchFamily="18" charset="0"/>
              </a:rPr>
              <a:t>, hyper-plane B has a classification error and A has classified all correctly.</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Therefore, the right hyper-plane is </a:t>
            </a:r>
            <a:r>
              <a:rPr lang="en-US" sz="2000" b="1" dirty="0">
                <a:latin typeface="Times New Roman" panose="02020603050405020304" pitchFamily="18" charset="0"/>
                <a:cs typeface="Times New Roman" panose="02020603050405020304" pitchFamily="18" charset="0"/>
              </a:rPr>
              <a:t>A.</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829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219200"/>
          </a:xfrm>
        </p:spPr>
        <p:txBody>
          <a:bodyPr>
            <a:normAutofit/>
          </a:bodyPr>
          <a:lstStyle/>
          <a:p>
            <a:r>
              <a:rPr lang="en-US" b="1" dirty="0">
                <a:solidFill>
                  <a:schemeClr val="accent1">
                    <a:lumMod val="60000"/>
                    <a:lumOff val="40000"/>
                  </a:schemeClr>
                </a:solidFill>
                <a:latin typeface="Times New Roman" panose="02020603050405020304" pitchFamily="18" charset="0"/>
                <a:cs typeface="Times New Roman" panose="02020603050405020304" pitchFamily="18" charset="0"/>
              </a:rPr>
              <a:t>Can we classify two classes (</a:t>
            </a:r>
            <a:r>
              <a:rPr lang="en-US" b="1" dirty="0" smtClean="0">
                <a:solidFill>
                  <a:schemeClr val="accent1">
                    <a:lumMod val="60000"/>
                    <a:lumOff val="40000"/>
                  </a:schemeClr>
                </a:solidFill>
                <a:latin typeface="Times New Roman" panose="02020603050405020304" pitchFamily="18" charset="0"/>
                <a:cs typeface="Times New Roman" panose="02020603050405020304" pitchFamily="18" charset="0"/>
              </a:rPr>
              <a:t>Scenario-3)</a:t>
            </a:r>
            <a:endParaRPr lang="en-US"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26180" r="26180"/>
          <a:stretch>
            <a:fillRect/>
          </a:stretch>
        </p:blipFill>
        <p:spPr>
          <a:xfrm>
            <a:off x="7676557" y="1322295"/>
            <a:ext cx="3666690" cy="5181599"/>
          </a:xfrm>
        </p:spPr>
      </p:pic>
      <p:sp>
        <p:nvSpPr>
          <p:cNvPr id="4" name="Text Placeholder 3"/>
          <p:cNvSpPr>
            <a:spLocks noGrp="1"/>
          </p:cNvSpPr>
          <p:nvPr>
            <p:ph type="body" sz="half" idx="2"/>
          </p:nvPr>
        </p:nvSpPr>
        <p:spPr>
          <a:xfrm>
            <a:off x="1141410" y="2017059"/>
            <a:ext cx="5934511" cy="4486835"/>
          </a:xfrm>
        </p:spPr>
        <p:txBody>
          <a:bodyPr>
            <a:noAutofit/>
          </a:bodyPr>
          <a:lstStyle/>
          <a:p>
            <a:pPr marL="342900" indent="-342900">
              <a:buFont typeface="Arial" charset="0"/>
              <a:buChar char="•"/>
            </a:pPr>
            <a:r>
              <a:rPr lang="en-US" sz="2200" dirty="0">
                <a:latin typeface="Times New Roman" panose="02020603050405020304" pitchFamily="18" charset="0"/>
                <a:cs typeface="Times New Roman" panose="02020603050405020304" pitchFamily="18" charset="0"/>
              </a:rPr>
              <a:t>Below, I am unable to segregate the two classes using a straight line, as one of star lies in the territory of other(circle) class as an </a:t>
            </a:r>
            <a:r>
              <a:rPr lang="en-US" sz="2200" dirty="0" smtClean="0">
                <a:latin typeface="Times New Roman" panose="02020603050405020304" pitchFamily="18" charset="0"/>
                <a:cs typeface="Times New Roman" panose="02020603050405020304" pitchFamily="18" charset="0"/>
              </a:rPr>
              <a:t>outlier</a:t>
            </a:r>
            <a:endParaRPr lang="en-US" sz="2200" dirty="0" smtClean="0">
              <a:latin typeface="Times New Roman" panose="02020603050405020304" pitchFamily="18" charset="0"/>
              <a:cs typeface="Times New Roman" panose="02020603050405020304" pitchFamily="18" charset="0"/>
            </a:endParaRPr>
          </a:p>
          <a:p>
            <a:pPr marL="342900" indent="-342900">
              <a:buFont typeface="Arial" charset="0"/>
              <a:buChar char="•"/>
            </a:pPr>
            <a:r>
              <a:rPr lang="en-US" sz="2200" dirty="0" smtClean="0">
                <a:latin typeface="Times New Roman" panose="02020603050405020304" pitchFamily="18" charset="0"/>
                <a:cs typeface="Times New Roman" panose="02020603050405020304" pitchFamily="18" charset="0"/>
              </a:rPr>
              <a:t>As </a:t>
            </a:r>
            <a:r>
              <a:rPr lang="en-US" sz="2200" dirty="0">
                <a:latin typeface="Times New Roman" panose="02020603050405020304" pitchFamily="18" charset="0"/>
                <a:cs typeface="Times New Roman" panose="02020603050405020304" pitchFamily="18" charset="0"/>
              </a:rPr>
              <a:t>I have already mentioned, one star at other end is like an outlier for star </a:t>
            </a:r>
            <a:r>
              <a:rPr lang="en-US" sz="2200" dirty="0" smtClean="0">
                <a:latin typeface="Times New Roman" panose="02020603050405020304" pitchFamily="18" charset="0"/>
                <a:cs typeface="Times New Roman" panose="02020603050405020304" pitchFamily="18" charset="0"/>
              </a:rPr>
              <a:t>class.</a:t>
            </a:r>
          </a:p>
          <a:p>
            <a:pPr marL="342900" indent="-342900">
              <a:buFont typeface="Arial" charset="0"/>
              <a:buChar char="•"/>
            </a:pPr>
            <a:r>
              <a:rPr lang="en-US" sz="2200" dirty="0" smtClean="0">
                <a:latin typeface="Times New Roman" panose="02020603050405020304" pitchFamily="18" charset="0"/>
                <a:cs typeface="Times New Roman" panose="02020603050405020304" pitchFamily="18" charset="0"/>
              </a:rPr>
              <a:t>SVM </a:t>
            </a:r>
            <a:r>
              <a:rPr lang="en-US" sz="2200" dirty="0">
                <a:latin typeface="Times New Roman" panose="02020603050405020304" pitchFamily="18" charset="0"/>
                <a:cs typeface="Times New Roman" panose="02020603050405020304" pitchFamily="18" charset="0"/>
              </a:rPr>
              <a:t>has a feature to ignore outliers and find the hyper-plane that has maximum margin. Hence, we can say, SVM is </a:t>
            </a:r>
            <a:r>
              <a:rPr lang="en-US" sz="2200" b="1" dirty="0">
                <a:latin typeface="Times New Roman" panose="02020603050405020304" pitchFamily="18" charset="0"/>
                <a:cs typeface="Times New Roman" panose="02020603050405020304" pitchFamily="18" charset="0"/>
              </a:rPr>
              <a:t>robust to outliers</a:t>
            </a:r>
            <a:r>
              <a:rPr lang="en-US"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96329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420906"/>
          </a:xfrm>
        </p:spPr>
        <p:txBody>
          <a:bodyPr>
            <a:normAutofit/>
          </a:bodyPr>
          <a:lstStyle/>
          <a:p>
            <a:r>
              <a:rPr lang="en-US" sz="2800" b="1" dirty="0">
                <a:solidFill>
                  <a:schemeClr val="accent1">
                    <a:lumMod val="60000"/>
                    <a:lumOff val="40000"/>
                  </a:schemeClr>
                </a:solidFill>
                <a:latin typeface="Times New Roman" panose="02020603050405020304" pitchFamily="18" charset="0"/>
                <a:cs typeface="Times New Roman" panose="02020603050405020304" pitchFamily="18" charset="0"/>
              </a:rPr>
              <a:t>Find the hyper-plane to segregate to classes (</a:t>
            </a:r>
            <a:r>
              <a:rPr lang="en-US" sz="2800" b="1" dirty="0" smtClean="0">
                <a:solidFill>
                  <a:schemeClr val="accent1">
                    <a:lumMod val="60000"/>
                    <a:lumOff val="40000"/>
                  </a:schemeClr>
                </a:solidFill>
                <a:latin typeface="Times New Roman" panose="02020603050405020304" pitchFamily="18" charset="0"/>
                <a:cs typeface="Times New Roman" panose="02020603050405020304" pitchFamily="18" charset="0"/>
              </a:rPr>
              <a:t>Scenario-4):</a:t>
            </a:r>
            <a:endParaRPr lang="en-US" sz="28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19412" r="19412"/>
          <a:stretch>
            <a:fillRect/>
          </a:stretch>
        </p:blipFill>
        <p:spPr>
          <a:xfrm>
            <a:off x="7474850" y="1510554"/>
            <a:ext cx="3666690" cy="5181599"/>
          </a:xfrm>
        </p:spPr>
      </p:pic>
      <p:sp>
        <p:nvSpPr>
          <p:cNvPr id="4" name="Text Placeholder 3"/>
          <p:cNvSpPr>
            <a:spLocks noGrp="1"/>
          </p:cNvSpPr>
          <p:nvPr>
            <p:ph type="body" sz="half" idx="2"/>
          </p:nvPr>
        </p:nvSpPr>
        <p:spPr>
          <a:xfrm>
            <a:off x="1066801" y="2209800"/>
            <a:ext cx="5078505" cy="4114800"/>
          </a:xfrm>
        </p:spPr>
        <p:txBody>
          <a:bodyPr>
            <a:noAutofit/>
          </a:bodyPr>
          <a:lstStyle/>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solves this problem by introducing additional feature. </a:t>
            </a:r>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Here</a:t>
            </a:r>
            <a:r>
              <a:rPr lang="en-US" sz="2000" dirty="0">
                <a:latin typeface="Times New Roman" panose="02020603050405020304" pitchFamily="18" charset="0"/>
                <a:cs typeface="Times New Roman" panose="02020603050405020304" pitchFamily="18" charset="0"/>
              </a:rPr>
              <a:t>, we will add a new feature z=x^2+y^2. Now, let’s plot the data points on axis x and </a:t>
            </a:r>
            <a:r>
              <a:rPr lang="en-US" sz="2000" dirty="0" smtClean="0">
                <a:latin typeface="Times New Roman" panose="02020603050405020304" pitchFamily="18" charset="0"/>
                <a:cs typeface="Times New Roman" panose="02020603050405020304" pitchFamily="18" charset="0"/>
              </a:rPr>
              <a:t>z.</a:t>
            </a: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This process is most commonly known as </a:t>
            </a:r>
            <a:r>
              <a:rPr lang="en-US" sz="2000" b="1" dirty="0" smtClean="0">
                <a:latin typeface="Times New Roman" panose="02020603050405020304" pitchFamily="18" charset="0"/>
                <a:cs typeface="Times New Roman" panose="02020603050405020304" pitchFamily="18" charset="0"/>
              </a:rPr>
              <a:t>Kernel Trick.</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7323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192306"/>
          </a:xfrm>
        </p:spPr>
        <p:txBody>
          <a:bodyPr>
            <a:noAutofit/>
          </a:bodyPr>
          <a:lstStyle/>
          <a:p>
            <a:r>
              <a:rPr lang="en-US" sz="2800" b="1" dirty="0">
                <a:solidFill>
                  <a:schemeClr val="accent1">
                    <a:lumMod val="60000"/>
                    <a:lumOff val="40000"/>
                  </a:schemeClr>
                </a:solidFill>
                <a:latin typeface="Times New Roman" panose="02020603050405020304" pitchFamily="18" charset="0"/>
                <a:cs typeface="Times New Roman" panose="02020603050405020304" pitchFamily="18" charset="0"/>
              </a:rPr>
              <a:t>Find the hyper-plane to segregate to classes (</a:t>
            </a:r>
            <a:r>
              <a:rPr lang="en-US" sz="2800" b="1" dirty="0" smtClean="0">
                <a:solidFill>
                  <a:schemeClr val="accent1">
                    <a:lumMod val="60000"/>
                    <a:lumOff val="40000"/>
                  </a:schemeClr>
                </a:solidFill>
                <a:latin typeface="Times New Roman" panose="02020603050405020304" pitchFamily="18" charset="0"/>
                <a:cs typeface="Times New Roman" panose="02020603050405020304" pitchFamily="18" charset="0"/>
              </a:rPr>
              <a:t>Scenario-4):</a:t>
            </a:r>
            <a:endParaRPr lang="en-US" sz="28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9820" t="21194" r="13079" b="27163"/>
          <a:stretch/>
        </p:blipFill>
        <p:spPr>
          <a:xfrm>
            <a:off x="7380720" y="609600"/>
            <a:ext cx="4076173" cy="2675965"/>
          </a:xfrm>
        </p:spPr>
      </p:pic>
      <p:sp>
        <p:nvSpPr>
          <p:cNvPr id="4" name="Text Placeholder 3"/>
          <p:cNvSpPr>
            <a:spLocks noGrp="1"/>
          </p:cNvSpPr>
          <p:nvPr>
            <p:ph type="body" sz="half" idx="2"/>
          </p:nvPr>
        </p:nvSpPr>
        <p:spPr>
          <a:xfrm>
            <a:off x="927847" y="1990165"/>
            <a:ext cx="6306671" cy="4545106"/>
          </a:xfrm>
        </p:spPr>
        <p:txBody>
          <a:bodyPr>
            <a:normAutofit/>
          </a:bodyPr>
          <a:lstStyle/>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All </a:t>
            </a:r>
            <a:r>
              <a:rPr lang="en-US" sz="2000" dirty="0">
                <a:latin typeface="Times New Roman" panose="02020603050405020304" pitchFamily="18" charset="0"/>
                <a:cs typeface="Times New Roman" panose="02020603050405020304" pitchFamily="18" charset="0"/>
              </a:rPr>
              <a:t>values for z would be positive always because z is the squared sum of both x and y</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the original plot, red circles appear close to the origin of x and y axes, leading to lower value of z and star relatively away from the origin result to higher value of z</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When we look at the hyper-plane in original input space it looks like a </a:t>
            </a:r>
            <a:r>
              <a:rPr lang="en-US" sz="2000" dirty="0" smtClean="0">
                <a:latin typeface="Times New Roman" panose="02020603050405020304" pitchFamily="18" charset="0"/>
                <a:cs typeface="Times New Roman" panose="02020603050405020304" pitchFamily="18" charset="0"/>
              </a:rPr>
              <a:t>circle</a:t>
            </a:r>
            <a:endParaRPr lang="en-US" sz="2000" dirty="0">
              <a:latin typeface="Times New Roman" panose="02020603050405020304" pitchFamily="18" charset="0"/>
              <a:cs typeface="Times New Roman" panose="02020603050405020304" pitchFamily="18" charset="0"/>
            </a:endParaRPr>
          </a:p>
        </p:txBody>
      </p:sp>
      <p:pic>
        <p:nvPicPr>
          <p:cNvPr id="6" name="Picture Placeholder 4"/>
          <p:cNvPicPr>
            <a:picLocks noChangeAspect="1"/>
          </p:cNvPicPr>
          <p:nvPr/>
        </p:nvPicPr>
        <p:blipFill rotWithShape="1">
          <a:blip r:embed="rId3">
            <a:extLst>
              <a:ext uri="{28A0092B-C50C-407E-A947-70E740481C1C}">
                <a14:useLocalDpi xmlns:a14="http://schemas.microsoft.com/office/drawing/2010/main" val="0"/>
              </a:ext>
            </a:extLst>
          </a:blip>
          <a:srcRect l="24804" t="9430" r="17393" b="28287"/>
          <a:stretch/>
        </p:blipFill>
        <p:spPr>
          <a:xfrm>
            <a:off x="7734236" y="3496236"/>
            <a:ext cx="3369140" cy="322729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489043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85934095"/>
              </p:ext>
            </p:extLst>
          </p:nvPr>
        </p:nvGraphicFramePr>
        <p:xfrm>
          <a:off x="1990164" y="2066983"/>
          <a:ext cx="7315200" cy="4389120"/>
        </p:xfrm>
        <a:graphic>
          <a:graphicData uri="http://schemas.openxmlformats.org/drawingml/2006/table">
            <a:tbl>
              <a:tblPr firstRow="1" bandRow="1">
                <a:tableStyleId>{0505E3EF-67EA-436B-97B2-0124C06EBD24}</a:tableStyleId>
              </a:tblPr>
              <a:tblGrid>
                <a:gridCol w="2438400"/>
                <a:gridCol w="2438400"/>
                <a:gridCol w="2438400"/>
              </a:tblGrid>
              <a:tr h="837500">
                <a:tc>
                  <a:txBody>
                    <a:bodyPr/>
                    <a:lstStyle/>
                    <a:p>
                      <a:pPr algn="ctr"/>
                      <a:r>
                        <a:rPr lang="en-US" sz="2400" dirty="0" smtClean="0"/>
                        <a:t>Naïve Bays</a:t>
                      </a:r>
                      <a:endParaRPr lang="en-US" sz="2400" dirty="0"/>
                    </a:p>
                  </a:txBody>
                  <a:tcPr/>
                </a:tc>
                <a:tc>
                  <a:txBody>
                    <a:bodyPr/>
                    <a:lstStyle/>
                    <a:p>
                      <a:pPr algn="ctr"/>
                      <a:r>
                        <a:rPr lang="en-US" sz="2400" dirty="0" smtClean="0"/>
                        <a:t>SVM</a:t>
                      </a:r>
                      <a:endParaRPr lang="en-US" sz="2400" dirty="0"/>
                    </a:p>
                  </a:txBody>
                  <a:tcPr/>
                </a:tc>
                <a:tc>
                  <a:txBody>
                    <a:bodyPr/>
                    <a:lstStyle/>
                    <a:p>
                      <a:r>
                        <a:rPr lang="en-US" sz="2400" dirty="0" smtClean="0"/>
                        <a:t>Maximum Entropy</a:t>
                      </a:r>
                      <a:endParaRPr lang="en-US" sz="2400" dirty="0"/>
                    </a:p>
                  </a:txBody>
                  <a:tcPr/>
                </a:tc>
              </a:tr>
              <a:tr h="377392">
                <a:tc>
                  <a:txBody>
                    <a:bodyPr/>
                    <a:lstStyle/>
                    <a:p>
                      <a:r>
                        <a:rPr lang="en-US" dirty="0" smtClean="0"/>
                        <a:t>Easy</a:t>
                      </a:r>
                      <a:r>
                        <a:rPr lang="en-US" baseline="0" dirty="0" smtClean="0"/>
                        <a:t> to Implement</a:t>
                      </a:r>
                      <a:endParaRPr lang="en-US" dirty="0"/>
                    </a:p>
                  </a:txBody>
                  <a:tcPr/>
                </a:tc>
                <a:tc>
                  <a:txBody>
                    <a:bodyPr/>
                    <a:lstStyle/>
                    <a:p>
                      <a:r>
                        <a:rPr lang="en-US" dirty="0" smtClean="0"/>
                        <a:t>Harder to Implement</a:t>
                      </a:r>
                      <a:endParaRPr lang="en-US" dirty="0"/>
                    </a:p>
                  </a:txBody>
                  <a:tcPr/>
                </a:tc>
                <a:tc>
                  <a:txBody>
                    <a:bodyPr/>
                    <a:lstStyle/>
                    <a:p>
                      <a:r>
                        <a:rPr lang="en-US" dirty="0" smtClean="0"/>
                        <a:t>Harder to Implement</a:t>
                      </a:r>
                      <a:endParaRPr lang="en-US" dirty="0"/>
                    </a:p>
                  </a:txBody>
                  <a:tcPr/>
                </a:tc>
              </a:tr>
              <a:tr h="377392">
                <a:tc>
                  <a:txBody>
                    <a:bodyPr/>
                    <a:lstStyle/>
                    <a:p>
                      <a:endParaRPr lang="en-US" dirty="0"/>
                    </a:p>
                  </a:txBody>
                  <a:tcPr/>
                </a:tc>
                <a:tc>
                  <a:txBody>
                    <a:bodyPr/>
                    <a:lstStyle/>
                    <a:p>
                      <a:endParaRPr lang="en-US" dirty="0"/>
                    </a:p>
                  </a:txBody>
                  <a:tcPr/>
                </a:tc>
                <a:tc>
                  <a:txBody>
                    <a:bodyPr/>
                    <a:lstStyle/>
                    <a:p>
                      <a:endParaRPr lang="en-US" dirty="0"/>
                    </a:p>
                  </a:txBody>
                  <a:tcPr/>
                </a:tc>
              </a:tr>
              <a:tr h="1488889">
                <a:tc>
                  <a:txBody>
                    <a:bodyPr/>
                    <a:lstStyle/>
                    <a:p>
                      <a:r>
                        <a:rPr lang="en-US" dirty="0" smtClean="0"/>
                        <a:t>Less  Efficient,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Efficient</a:t>
                      </a:r>
                      <a:r>
                        <a:rPr lang="en-US" baseline="0" dirty="0" smtClean="0"/>
                        <a:t> due to working with large sets of Words</a:t>
                      </a:r>
                      <a:endParaRPr lang="en-US" dirty="0" smtClean="0"/>
                    </a:p>
                    <a:p>
                      <a:endParaRPr lang="en-US" dirty="0"/>
                    </a:p>
                  </a:txBody>
                  <a:tcPr/>
                </a:tc>
                <a:tc>
                  <a:txBody>
                    <a:bodyPr/>
                    <a:lstStyle/>
                    <a:p>
                      <a:r>
                        <a:rPr lang="en-US" dirty="0" smtClean="0"/>
                        <a:t>Efficiency</a:t>
                      </a:r>
                      <a:r>
                        <a:rPr lang="en-US" baseline="0" dirty="0" smtClean="0"/>
                        <a:t> is maximum</a:t>
                      </a:r>
                      <a:endParaRPr lang="en-US" dirty="0"/>
                    </a:p>
                  </a:txBody>
                  <a:tcPr/>
                </a:tc>
                <a:tc>
                  <a:txBody>
                    <a:bodyPr/>
                    <a:lstStyle/>
                    <a:p>
                      <a:r>
                        <a:rPr lang="en-US" dirty="0" smtClean="0"/>
                        <a:t>Efficiency is moderate</a:t>
                      </a:r>
                      <a:endParaRPr lang="en-US" dirty="0"/>
                    </a:p>
                  </a:txBody>
                  <a:tcPr/>
                </a:tc>
              </a:tr>
              <a:tr h="377392">
                <a:tc>
                  <a:txBody>
                    <a:bodyPr/>
                    <a:lstStyle/>
                    <a:p>
                      <a:endParaRPr lang="en-US"/>
                    </a:p>
                  </a:txBody>
                  <a:tcPr/>
                </a:tc>
                <a:tc>
                  <a:txBody>
                    <a:bodyPr/>
                    <a:lstStyle/>
                    <a:p>
                      <a:endParaRPr lang="en-US"/>
                    </a:p>
                  </a:txBody>
                  <a:tcPr/>
                </a:tc>
                <a:tc>
                  <a:txBody>
                    <a:bodyPr/>
                    <a:lstStyle/>
                    <a:p>
                      <a:endParaRPr lang="en-US"/>
                    </a:p>
                  </a:txBody>
                  <a:tcPr/>
                </a:tc>
              </a:tr>
              <a:tr h="930555">
                <a:tc>
                  <a:txBody>
                    <a:bodyPr/>
                    <a:lstStyle/>
                    <a:p>
                      <a:r>
                        <a:rPr lang="en-US" dirty="0" smtClean="0"/>
                        <a:t>Limited Use</a:t>
                      </a:r>
                      <a:endParaRPr lang="en-US" dirty="0"/>
                    </a:p>
                  </a:txBody>
                  <a:tcPr/>
                </a:tc>
                <a:tc>
                  <a:txBody>
                    <a:bodyPr/>
                    <a:lstStyle/>
                    <a:p>
                      <a:r>
                        <a:rPr lang="en-US" dirty="0" smtClean="0"/>
                        <a:t>Versatile </a:t>
                      </a:r>
                    </a:p>
                    <a:p>
                      <a:r>
                        <a:rPr lang="en-US" dirty="0" smtClean="0"/>
                        <a:t>Used in Comp Vision,</a:t>
                      </a:r>
                      <a:r>
                        <a:rPr lang="en-US" baseline="0" dirty="0" smtClean="0"/>
                        <a:t> Text Cat, IP</a:t>
                      </a:r>
                      <a:endParaRPr lang="en-US" dirty="0"/>
                    </a:p>
                  </a:txBody>
                  <a:tcPr/>
                </a:tc>
                <a:tc>
                  <a:txBody>
                    <a:bodyPr/>
                    <a:lstStyle/>
                    <a:p>
                      <a:r>
                        <a:rPr lang="en-US" dirty="0" smtClean="0"/>
                        <a:t>Hardly</a:t>
                      </a:r>
                      <a:r>
                        <a:rPr lang="en-US" baseline="0" dirty="0" smtClean="0"/>
                        <a:t> used</a:t>
                      </a:r>
                      <a:endParaRPr lang="en-US" dirty="0"/>
                    </a:p>
                  </a:txBody>
                  <a:tcPr/>
                </a:tc>
              </a:tr>
            </a:tbl>
          </a:graphicData>
        </a:graphic>
      </p:graphicFrame>
      <p:sp>
        <p:nvSpPr>
          <p:cNvPr id="7" name="Title 6"/>
          <p:cNvSpPr>
            <a:spLocks noGrp="1"/>
          </p:cNvSpPr>
          <p:nvPr>
            <p:ph type="title"/>
          </p:nvPr>
        </p:nvSpPr>
        <p:spPr>
          <a:xfrm>
            <a:off x="941294" y="591671"/>
            <a:ext cx="9412941" cy="1035423"/>
          </a:xfrm>
        </p:spPr>
        <p:txBody>
          <a:bodyPr>
            <a:normAutofit/>
          </a:bodyPr>
          <a:lstStyle/>
          <a:p>
            <a:r>
              <a:rPr lang="en-US" b="1" dirty="0" smtClean="0">
                <a:solidFill>
                  <a:schemeClr val="accent1">
                    <a:lumMod val="60000"/>
                    <a:lumOff val="40000"/>
                  </a:schemeClr>
                </a:solidFill>
                <a:latin typeface="Times New Roman" charset="0"/>
                <a:ea typeface="Times New Roman" charset="0"/>
                <a:cs typeface="Times New Roman" charset="0"/>
              </a:rPr>
              <a:t>Comparison of ML </a:t>
            </a:r>
            <a:r>
              <a:rPr lang="en-US" b="1" dirty="0" smtClean="0">
                <a:solidFill>
                  <a:schemeClr val="accent1">
                    <a:lumMod val="60000"/>
                    <a:lumOff val="40000"/>
                  </a:schemeClr>
                </a:solidFill>
                <a:latin typeface="Times New Roman" charset="0"/>
                <a:ea typeface="Times New Roman" charset="0"/>
                <a:cs typeface="Times New Roman" charset="0"/>
              </a:rPr>
              <a:t>algorithms</a:t>
            </a:r>
            <a:endParaRPr lang="en-US" b="1" dirty="0">
              <a:solidFill>
                <a:schemeClr val="accent1">
                  <a:lumMod val="60000"/>
                  <a:lumOff val="40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41406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60000"/>
                    <a:lumOff val="40000"/>
                  </a:schemeClr>
                </a:solidFill>
                <a:latin typeface="Times New Roman" charset="0"/>
                <a:ea typeface="Times New Roman" charset="0"/>
                <a:cs typeface="Times New Roman" charset="0"/>
              </a:rPr>
              <a:t>What is Machine Learning?</a:t>
            </a:r>
            <a:endParaRPr lang="en-IN" dirty="0">
              <a:latin typeface="Times New Roman" charset="0"/>
              <a:ea typeface="Times New Roman" charset="0"/>
              <a:cs typeface="Times New Roman" charset="0"/>
            </a:endParaRPr>
          </a:p>
        </p:txBody>
      </p:sp>
      <p:sp>
        <p:nvSpPr>
          <p:cNvPr id="3" name="Content Placeholder 2"/>
          <p:cNvSpPr>
            <a:spLocks noGrp="1"/>
          </p:cNvSpPr>
          <p:nvPr>
            <p:ph idx="1"/>
          </p:nvPr>
        </p:nvSpPr>
        <p:spPr/>
        <p:txBody>
          <a:bodyPr>
            <a:normAutofit/>
          </a:bodyPr>
          <a:lstStyle/>
          <a:p>
            <a:r>
              <a:rPr lang="en-IN" sz="2000" dirty="0">
                <a:latin typeface="Times New Roman" charset="0"/>
                <a:ea typeface="Times New Roman" charset="0"/>
                <a:cs typeface="Times New Roman" charset="0"/>
              </a:rPr>
              <a:t>Machine learning is the subfield of computer science that “gives computers the ability to learn without being explicitly programmed”.</a:t>
            </a:r>
          </a:p>
          <a:p>
            <a:r>
              <a:rPr lang="en-IN" sz="2000" dirty="0">
                <a:latin typeface="Times New Roman" charset="0"/>
                <a:ea typeface="Times New Roman" charset="0"/>
                <a:cs typeface="Times New Roman" charset="0"/>
              </a:rPr>
              <a:t>Tom M. Mitchell provided a widely quoted, more formal definition: “A computer program is said to learn from experience E with respect to some class of tasks T and performance measure P if its performance at tasks in T, as measured by P, improves with experience E</a:t>
            </a:r>
            <a:r>
              <a:rPr lang="en-IN" sz="2000" dirty="0" smtClean="0">
                <a:latin typeface="Times New Roman" charset="0"/>
                <a:ea typeface="Times New Roman" charset="0"/>
                <a:cs typeface="Times New Roman" charset="0"/>
              </a:rPr>
              <a:t>.”</a:t>
            </a:r>
            <a:endParaRPr lang="en-US" sz="2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4112816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1">
                    <a:lumMod val="60000"/>
                    <a:lumOff val="40000"/>
                  </a:schemeClr>
                </a:solidFill>
                <a:latin typeface="Times New Roman" charset="0"/>
                <a:ea typeface="Times New Roman" charset="0"/>
                <a:cs typeface="Times New Roman" charset="0"/>
              </a:rPr>
              <a:t>What are the advantages of different classification algorithms</a:t>
            </a:r>
            <a:r>
              <a:rPr lang="en-US" b="1" dirty="0" smtClean="0">
                <a:solidFill>
                  <a:schemeClr val="accent1">
                    <a:lumMod val="60000"/>
                    <a:lumOff val="40000"/>
                  </a:schemeClr>
                </a:solidFill>
                <a:latin typeface="Times New Roman" charset="0"/>
                <a:ea typeface="Times New Roman" charset="0"/>
                <a:cs typeface="Times New Roman" charset="0"/>
              </a:rPr>
              <a:t>?</a:t>
            </a:r>
            <a:endParaRPr lang="en-US" dirty="0">
              <a:solidFill>
                <a:schemeClr val="accent1">
                  <a:lumMod val="60000"/>
                  <a:lumOff val="40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1141412" y="2249486"/>
            <a:ext cx="9905999" cy="3804473"/>
          </a:xfrm>
        </p:spPr>
        <p:txBody>
          <a:bodyPr>
            <a:normAutofit fontScale="85000" lnSpcReduction="20000"/>
          </a:bodyPr>
          <a:lstStyle/>
          <a:p>
            <a:pPr marL="0" indent="0">
              <a:buNone/>
            </a:pPr>
            <a:r>
              <a:rPr lang="en-US" dirty="0"/>
              <a:t>There are a number of dimensions you can look at to give you a sense of what will be a reasonable algorithm to start with, namely</a:t>
            </a:r>
            <a:r>
              <a:rPr lang="en-US" dirty="0" smtClean="0"/>
              <a:t>:</a:t>
            </a:r>
          </a:p>
          <a:p>
            <a:pPr>
              <a:buFont typeface="Arial" charset="0"/>
              <a:buChar char="•"/>
            </a:pPr>
            <a:r>
              <a:rPr lang="en-US" dirty="0" smtClean="0"/>
              <a:t>Number </a:t>
            </a:r>
            <a:r>
              <a:rPr lang="en-US" dirty="0"/>
              <a:t>of training examples</a:t>
            </a:r>
          </a:p>
          <a:p>
            <a:r>
              <a:rPr lang="en-US" dirty="0"/>
              <a:t>Dimensionality of the feature space</a:t>
            </a:r>
          </a:p>
          <a:p>
            <a:r>
              <a:rPr lang="en-US" dirty="0"/>
              <a:t>Do I expect the problem to be linearly separable?</a:t>
            </a:r>
          </a:p>
          <a:p>
            <a:r>
              <a:rPr lang="en-US" dirty="0"/>
              <a:t>Are features independent?</a:t>
            </a:r>
          </a:p>
          <a:p>
            <a:r>
              <a:rPr lang="en-US" dirty="0"/>
              <a:t>Are features expected to linearly dependent with the target variable? </a:t>
            </a:r>
            <a:endParaRPr lang="en-US" dirty="0" smtClean="0"/>
          </a:p>
          <a:p>
            <a:r>
              <a:rPr lang="en-US" dirty="0" smtClean="0"/>
              <a:t>Is </a:t>
            </a:r>
            <a:r>
              <a:rPr lang="en-US" dirty="0" err="1"/>
              <a:t>overfitting</a:t>
            </a:r>
            <a:r>
              <a:rPr lang="en-US" dirty="0"/>
              <a:t> expected to be a problem?</a:t>
            </a:r>
          </a:p>
          <a:p>
            <a:r>
              <a:rPr lang="en-US" dirty="0"/>
              <a:t>What are the system's requirement in terms of speed/performance/memory </a:t>
            </a:r>
            <a:r>
              <a:rPr lang="en-US" dirty="0" smtClean="0"/>
              <a:t>usage?</a:t>
            </a:r>
            <a:endParaRPr lang="en-US" dirty="0"/>
          </a:p>
          <a:p>
            <a:endParaRPr lang="en-US" dirty="0"/>
          </a:p>
        </p:txBody>
      </p:sp>
    </p:spTree>
    <p:extLst>
      <p:ext uri="{BB962C8B-B14F-4D97-AF65-F5344CB8AC3E}">
        <p14:creationId xmlns:p14="http://schemas.microsoft.com/office/powerpoint/2010/main" val="2026680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79358"/>
          </a:xfrm>
        </p:spPr>
        <p:txBody>
          <a:bodyPr>
            <a:normAutofit fontScale="90000"/>
          </a:bodyPr>
          <a:lstStyle/>
          <a:p>
            <a:r>
              <a:rPr lang="en-US" b="1" dirty="0" smtClean="0">
                <a:solidFill>
                  <a:schemeClr val="accent1">
                    <a:lumMod val="60000"/>
                    <a:lumOff val="40000"/>
                  </a:schemeClr>
                </a:solidFill>
                <a:latin typeface="Times New Roman" charset="0"/>
                <a:ea typeface="Times New Roman" charset="0"/>
                <a:cs typeface="Times New Roman" charset="0"/>
              </a:rPr>
              <a:t>Disadvantages </a:t>
            </a:r>
            <a:r>
              <a:rPr lang="en-US" b="1" dirty="0">
                <a:solidFill>
                  <a:schemeClr val="accent1">
                    <a:lumMod val="60000"/>
                    <a:lumOff val="40000"/>
                  </a:schemeClr>
                </a:solidFill>
                <a:latin typeface="Times New Roman" charset="0"/>
                <a:ea typeface="Times New Roman" charset="0"/>
                <a:cs typeface="Times New Roman" charset="0"/>
              </a:rPr>
              <a:t>of some particular algorithms</a:t>
            </a:r>
            <a:endParaRPr lang="en-US" dirty="0">
              <a:solidFill>
                <a:schemeClr val="accent1">
                  <a:lumMod val="60000"/>
                  <a:lumOff val="40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1141412" y="1576553"/>
            <a:ext cx="7287885" cy="5202619"/>
          </a:xfrm>
        </p:spPr>
        <p:txBody>
          <a:bodyPr>
            <a:noAutofit/>
          </a:bodyPr>
          <a:lstStyle/>
          <a:p>
            <a:r>
              <a:rPr lang="en-US" sz="1800" b="1" dirty="0">
                <a:latin typeface="Times New Roman" charset="0"/>
                <a:ea typeface="Times New Roman" charset="0"/>
                <a:cs typeface="Times New Roman" charset="0"/>
              </a:rPr>
              <a:t>Instance based learning techniques (e.g. nearest neighbor</a:t>
            </a:r>
            <a:r>
              <a:rPr lang="en-US" sz="1800" b="1" dirty="0" smtClean="0">
                <a:latin typeface="Times New Roman" charset="0"/>
                <a:ea typeface="Times New Roman" charset="0"/>
                <a:cs typeface="Times New Roman" charset="0"/>
              </a:rPr>
              <a:t>)</a:t>
            </a:r>
          </a:p>
          <a:p>
            <a:pPr lvl="1"/>
            <a:r>
              <a:rPr lang="en-US" sz="1400" dirty="0" smtClean="0">
                <a:latin typeface="Times New Roman" charset="0"/>
                <a:ea typeface="Times New Roman" charset="0"/>
                <a:cs typeface="Times New Roman" charset="0"/>
              </a:rPr>
              <a:t>Take </a:t>
            </a:r>
            <a:r>
              <a:rPr lang="en-US" sz="1400" dirty="0">
                <a:latin typeface="Times New Roman" charset="0"/>
                <a:ea typeface="Times New Roman" charset="0"/>
                <a:cs typeface="Times New Roman" charset="0"/>
              </a:rPr>
              <a:t>up a lot of memory to run (storing all the instances)</a:t>
            </a:r>
          </a:p>
          <a:p>
            <a:pPr lvl="1"/>
            <a:r>
              <a:rPr lang="en-US" sz="1400" dirty="0">
                <a:latin typeface="Times New Roman" charset="0"/>
                <a:ea typeface="Times New Roman" charset="0"/>
                <a:cs typeface="Times New Roman" charset="0"/>
              </a:rPr>
              <a:t>Work well for a small number of dimensions, but not a high number of </a:t>
            </a:r>
            <a:r>
              <a:rPr lang="en-US" sz="1400" dirty="0" smtClean="0">
                <a:latin typeface="Times New Roman" charset="0"/>
                <a:ea typeface="Times New Roman" charset="0"/>
                <a:cs typeface="Times New Roman" charset="0"/>
              </a:rPr>
              <a:t>dimensions</a:t>
            </a:r>
          </a:p>
          <a:p>
            <a:r>
              <a:rPr lang="en-US" sz="1800" b="1" dirty="0" smtClean="0">
                <a:latin typeface="Times New Roman" charset="0"/>
                <a:ea typeface="Times New Roman" charset="0"/>
                <a:cs typeface="Times New Roman" charset="0"/>
              </a:rPr>
              <a:t>Decision </a:t>
            </a:r>
            <a:r>
              <a:rPr lang="en-US" sz="1800" b="1" dirty="0">
                <a:latin typeface="Times New Roman" charset="0"/>
                <a:ea typeface="Times New Roman" charset="0"/>
                <a:cs typeface="Times New Roman" charset="0"/>
              </a:rPr>
              <a:t>trees and divide-and-conquer </a:t>
            </a:r>
            <a:r>
              <a:rPr lang="en-US" sz="1800" b="1" dirty="0" smtClean="0">
                <a:latin typeface="Times New Roman" charset="0"/>
                <a:ea typeface="Times New Roman" charset="0"/>
                <a:cs typeface="Times New Roman" charset="0"/>
              </a:rPr>
              <a:t>algorithms</a:t>
            </a:r>
            <a:endParaRPr lang="en-US" sz="1800" dirty="0" smtClean="0">
              <a:latin typeface="Times New Roman" charset="0"/>
              <a:ea typeface="Times New Roman" charset="0"/>
              <a:cs typeface="Times New Roman" charset="0"/>
            </a:endParaRPr>
          </a:p>
          <a:p>
            <a:pPr lvl="1"/>
            <a:r>
              <a:rPr lang="en-US" sz="1400" dirty="0" smtClean="0">
                <a:latin typeface="Times New Roman" charset="0"/>
                <a:ea typeface="Times New Roman" charset="0"/>
                <a:cs typeface="Times New Roman" charset="0"/>
              </a:rPr>
              <a:t>May over fit </a:t>
            </a:r>
            <a:r>
              <a:rPr lang="en-US" sz="1400" dirty="0">
                <a:latin typeface="Times New Roman" charset="0"/>
                <a:ea typeface="Times New Roman" charset="0"/>
                <a:cs typeface="Times New Roman" charset="0"/>
              </a:rPr>
              <a:t>data </a:t>
            </a:r>
          </a:p>
          <a:p>
            <a:pPr lvl="1"/>
            <a:r>
              <a:rPr lang="en-US" sz="1400" dirty="0" smtClean="0">
                <a:latin typeface="Times New Roman" charset="0"/>
                <a:ea typeface="Times New Roman" charset="0"/>
                <a:cs typeface="Times New Roman" charset="0"/>
              </a:rPr>
              <a:t>May </a:t>
            </a:r>
            <a:r>
              <a:rPr lang="en-US" sz="1400" dirty="0">
                <a:latin typeface="Times New Roman" charset="0"/>
                <a:ea typeface="Times New Roman" charset="0"/>
                <a:cs typeface="Times New Roman" charset="0"/>
              </a:rPr>
              <a:t>get stuck in local minima so need ensembles to help reduce the </a:t>
            </a:r>
            <a:r>
              <a:rPr lang="en-US" sz="1400" dirty="0" smtClean="0">
                <a:latin typeface="Times New Roman" charset="0"/>
                <a:ea typeface="Times New Roman" charset="0"/>
                <a:cs typeface="Times New Roman" charset="0"/>
              </a:rPr>
              <a:t>variance</a:t>
            </a:r>
            <a:endParaRPr lang="en-US" sz="1800" dirty="0" smtClean="0">
              <a:latin typeface="Times New Roman" charset="0"/>
              <a:ea typeface="Times New Roman" charset="0"/>
              <a:cs typeface="Times New Roman" charset="0"/>
            </a:endParaRPr>
          </a:p>
          <a:p>
            <a:pPr>
              <a:buFont typeface="Arial" charset="0"/>
              <a:buChar char="•"/>
            </a:pPr>
            <a:r>
              <a:rPr lang="en-US" sz="1800" b="1" dirty="0" smtClean="0">
                <a:latin typeface="Times New Roman" charset="0"/>
                <a:ea typeface="Times New Roman" charset="0"/>
                <a:cs typeface="Times New Roman" charset="0"/>
              </a:rPr>
              <a:t>SVM</a:t>
            </a:r>
          </a:p>
          <a:p>
            <a:pPr lvl="1">
              <a:buFont typeface="Arial" charset="0"/>
              <a:buChar char="•"/>
            </a:pPr>
            <a:r>
              <a:rPr lang="en-US" sz="1400" dirty="0" smtClean="0">
                <a:latin typeface="Times New Roman" charset="0"/>
                <a:ea typeface="Times New Roman" charset="0"/>
                <a:cs typeface="Times New Roman" charset="0"/>
              </a:rPr>
              <a:t>Picking/finding the right kernel can be a challenge</a:t>
            </a:r>
          </a:p>
          <a:p>
            <a:pPr lvl="1"/>
            <a:r>
              <a:rPr lang="en-US" sz="1400" dirty="0" smtClean="0">
                <a:latin typeface="Times New Roman" charset="0"/>
                <a:ea typeface="Times New Roman" charset="0"/>
                <a:cs typeface="Times New Roman" charset="0"/>
              </a:rPr>
              <a:t>Results/output </a:t>
            </a:r>
            <a:r>
              <a:rPr lang="en-US" sz="1400" dirty="0">
                <a:latin typeface="Times New Roman" charset="0"/>
                <a:ea typeface="Times New Roman" charset="0"/>
                <a:cs typeface="Times New Roman" charset="0"/>
              </a:rPr>
              <a:t>are incomprehensible</a:t>
            </a:r>
          </a:p>
          <a:p>
            <a:pPr lvl="1"/>
            <a:r>
              <a:rPr lang="en-US" sz="1400" dirty="0">
                <a:latin typeface="Times New Roman" charset="0"/>
                <a:ea typeface="Times New Roman" charset="0"/>
                <a:cs typeface="Times New Roman" charset="0"/>
              </a:rPr>
              <a:t>No standardized way for dealing with multi-class problems; fundamentally a binary classifier</a:t>
            </a:r>
          </a:p>
          <a:p>
            <a:pPr>
              <a:buFont typeface="Arial" charset="0"/>
              <a:buChar char="•"/>
            </a:pPr>
            <a:r>
              <a:rPr lang="en-US" sz="1800" b="1" dirty="0" smtClean="0">
                <a:latin typeface="Times New Roman" charset="0"/>
                <a:ea typeface="Times New Roman" charset="0"/>
                <a:cs typeface="Times New Roman" charset="0"/>
              </a:rPr>
              <a:t>Neural networks</a:t>
            </a:r>
            <a:endParaRPr lang="en-US" sz="1800" dirty="0">
              <a:latin typeface="Times New Roman" charset="0"/>
              <a:ea typeface="Times New Roman" charset="0"/>
              <a:cs typeface="Times New Roman" charset="0"/>
            </a:endParaRPr>
          </a:p>
          <a:p>
            <a:pPr lvl="1">
              <a:buFont typeface="Arial" charset="0"/>
              <a:buChar char="•"/>
            </a:pPr>
            <a:r>
              <a:rPr lang="en-US" sz="1400" dirty="0" smtClean="0">
                <a:latin typeface="Times New Roman" charset="0"/>
                <a:ea typeface="Times New Roman" charset="0"/>
                <a:cs typeface="Times New Roman" charset="0"/>
              </a:rPr>
              <a:t>Picking </a:t>
            </a:r>
            <a:r>
              <a:rPr lang="en-US" sz="1400" dirty="0">
                <a:latin typeface="Times New Roman" charset="0"/>
                <a:ea typeface="Times New Roman" charset="0"/>
                <a:cs typeface="Times New Roman" charset="0"/>
              </a:rPr>
              <a:t>the correct topology is difficult</a:t>
            </a:r>
          </a:p>
          <a:p>
            <a:pPr lvl="1"/>
            <a:r>
              <a:rPr lang="en-US" sz="1400" dirty="0">
                <a:latin typeface="Times New Roman" charset="0"/>
                <a:ea typeface="Times New Roman" charset="0"/>
                <a:cs typeface="Times New Roman" charset="0"/>
              </a:rPr>
              <a:t>Training takes a long time/requires a lot of data</a:t>
            </a:r>
          </a:p>
          <a:p>
            <a:pPr lvl="1"/>
            <a:r>
              <a:rPr lang="en-US" sz="1400" dirty="0">
                <a:latin typeface="Times New Roman" charset="0"/>
                <a:ea typeface="Times New Roman" charset="0"/>
                <a:cs typeface="Times New Roman" charset="0"/>
              </a:rPr>
              <a:t>Output/issues are </a:t>
            </a:r>
            <a:r>
              <a:rPr lang="en-US" sz="1400" dirty="0" smtClean="0">
                <a:latin typeface="Times New Roman" charset="0"/>
                <a:ea typeface="Times New Roman" charset="0"/>
                <a:cs typeface="Times New Roman" charset="0"/>
              </a:rPr>
              <a:t>incomprehensible</a:t>
            </a:r>
            <a:endParaRPr lang="en-US" sz="14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86063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60000"/>
                    <a:lumOff val="40000"/>
                  </a:schemeClr>
                </a:solidFill>
                <a:latin typeface="Times New Roman" charset="0"/>
                <a:ea typeface="Times New Roman" charset="0"/>
                <a:cs typeface="Times New Roman" charset="0"/>
              </a:rPr>
              <a:t>Disadvantages </a:t>
            </a:r>
            <a:r>
              <a:rPr lang="en-US" b="1" dirty="0">
                <a:solidFill>
                  <a:schemeClr val="accent1">
                    <a:lumMod val="60000"/>
                    <a:lumOff val="40000"/>
                  </a:schemeClr>
                </a:solidFill>
                <a:latin typeface="Times New Roman" charset="0"/>
                <a:ea typeface="Times New Roman" charset="0"/>
                <a:cs typeface="Times New Roman" charset="0"/>
              </a:rPr>
              <a:t>of some particular </a:t>
            </a:r>
            <a:r>
              <a:rPr lang="en-US" b="1" dirty="0" smtClean="0">
                <a:solidFill>
                  <a:schemeClr val="accent1">
                    <a:lumMod val="60000"/>
                    <a:lumOff val="40000"/>
                  </a:schemeClr>
                </a:solidFill>
                <a:latin typeface="Times New Roman" charset="0"/>
                <a:ea typeface="Times New Roman" charset="0"/>
                <a:cs typeface="Times New Roman" charset="0"/>
              </a:rPr>
              <a:t>algorithms continued</a:t>
            </a:r>
            <a:r>
              <a:rPr lang="mr-IN" b="1" dirty="0" smtClean="0">
                <a:solidFill>
                  <a:schemeClr val="accent1">
                    <a:lumMod val="60000"/>
                    <a:lumOff val="40000"/>
                  </a:schemeClr>
                </a:solidFill>
                <a:latin typeface="Times New Roman" charset="0"/>
                <a:ea typeface="Times New Roman" charset="0"/>
                <a:cs typeface="Times New Roman" charset="0"/>
              </a:rPr>
              <a:t>…</a:t>
            </a:r>
            <a:endParaRPr lang="en-US" dirty="0">
              <a:solidFill>
                <a:schemeClr val="accent1">
                  <a:lumMod val="60000"/>
                  <a:lumOff val="40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1141412" y="2249487"/>
            <a:ext cx="9905999" cy="3951616"/>
          </a:xfrm>
        </p:spPr>
        <p:txBody>
          <a:bodyPr/>
          <a:lstStyle/>
          <a:p>
            <a:pPr>
              <a:buFont typeface="Arial" charset="0"/>
              <a:buChar char="•"/>
            </a:pPr>
            <a:r>
              <a:rPr lang="en-US" sz="1800" b="1" dirty="0">
                <a:latin typeface="Times New Roman" charset="0"/>
                <a:ea typeface="Times New Roman" charset="0"/>
                <a:cs typeface="Times New Roman" charset="0"/>
              </a:rPr>
              <a:t>Logistic regression</a:t>
            </a:r>
            <a:endParaRPr lang="en-US" sz="1800" dirty="0">
              <a:latin typeface="Times New Roman" charset="0"/>
              <a:ea typeface="Times New Roman" charset="0"/>
              <a:cs typeface="Times New Roman" charset="0"/>
            </a:endParaRPr>
          </a:p>
          <a:p>
            <a:pPr lvl="1">
              <a:buFont typeface="Arial" charset="0"/>
              <a:buChar char="•"/>
            </a:pPr>
            <a:r>
              <a:rPr lang="en-US" sz="1400" dirty="0">
                <a:latin typeface="Times New Roman" charset="0"/>
                <a:ea typeface="Times New Roman" charset="0"/>
                <a:cs typeface="Times New Roman" charset="0"/>
              </a:rPr>
              <a:t>Limited expressive power</a:t>
            </a:r>
          </a:p>
          <a:p>
            <a:pPr lvl="1"/>
            <a:r>
              <a:rPr lang="en-US" sz="1400" dirty="0">
                <a:latin typeface="Times New Roman" charset="0"/>
                <a:ea typeface="Times New Roman" charset="0"/>
                <a:cs typeface="Times New Roman" charset="0"/>
              </a:rPr>
              <a:t>Fundamentally a binary classifier</a:t>
            </a:r>
          </a:p>
          <a:p>
            <a:pPr lvl="1"/>
            <a:r>
              <a:rPr lang="en-US" sz="1400" dirty="0">
                <a:latin typeface="Times New Roman" charset="0"/>
                <a:ea typeface="Times New Roman" charset="0"/>
                <a:cs typeface="Times New Roman" charset="0"/>
              </a:rPr>
              <a:t>Hard to make incremental </a:t>
            </a:r>
          </a:p>
          <a:p>
            <a:r>
              <a:rPr lang="en-US" sz="1800" b="1" dirty="0">
                <a:latin typeface="Times New Roman" charset="0"/>
                <a:ea typeface="Times New Roman" charset="0"/>
                <a:cs typeface="Times New Roman" charset="0"/>
              </a:rPr>
              <a:t>Naive Bayes</a:t>
            </a:r>
            <a:endParaRPr lang="en-US" sz="1800" dirty="0">
              <a:latin typeface="Times New Roman" charset="0"/>
              <a:ea typeface="Times New Roman" charset="0"/>
              <a:cs typeface="Times New Roman" charset="0"/>
            </a:endParaRPr>
          </a:p>
          <a:p>
            <a:pPr lvl="1"/>
            <a:r>
              <a:rPr lang="en-US" sz="1400" dirty="0">
                <a:latin typeface="Times New Roman" charset="0"/>
                <a:ea typeface="Times New Roman" charset="0"/>
                <a:cs typeface="Times New Roman" charset="0"/>
              </a:rPr>
              <a:t>Very simple representation doesn't allow for rich hypotheses</a:t>
            </a:r>
          </a:p>
          <a:p>
            <a:pPr lvl="1"/>
            <a:r>
              <a:rPr lang="en-US" sz="1400" dirty="0">
                <a:latin typeface="Times New Roman" charset="0"/>
                <a:ea typeface="Times New Roman" charset="0"/>
                <a:cs typeface="Times New Roman" charset="0"/>
              </a:rPr>
              <a:t>Assumption of independence of attributes is too constraining </a:t>
            </a:r>
            <a:endParaRPr lang="en-US" sz="1800" dirty="0">
              <a:latin typeface="Times New Roman" charset="0"/>
              <a:ea typeface="Times New Roman" charset="0"/>
              <a:cs typeface="Times New Roman" charset="0"/>
            </a:endParaRPr>
          </a:p>
          <a:p>
            <a:pPr>
              <a:buFont typeface="Arial" charset="0"/>
              <a:buChar char="•"/>
            </a:pPr>
            <a:r>
              <a:rPr lang="en-US" sz="1800" b="1" dirty="0">
                <a:latin typeface="Times New Roman" charset="0"/>
                <a:ea typeface="Times New Roman" charset="0"/>
                <a:cs typeface="Times New Roman" charset="0"/>
              </a:rPr>
              <a:t>Bayes networks/Graphical models</a:t>
            </a:r>
            <a:endParaRPr lang="en-US" sz="1800" dirty="0">
              <a:latin typeface="Times New Roman" charset="0"/>
              <a:ea typeface="Times New Roman" charset="0"/>
              <a:cs typeface="Times New Roman" charset="0"/>
            </a:endParaRPr>
          </a:p>
          <a:p>
            <a:pPr lvl="1">
              <a:buFont typeface="Arial" charset="0"/>
              <a:buChar char="•"/>
            </a:pPr>
            <a:r>
              <a:rPr lang="en-US" sz="1400" dirty="0">
                <a:latin typeface="Times New Roman" charset="0"/>
                <a:ea typeface="Times New Roman" charset="0"/>
                <a:cs typeface="Times New Roman" charset="0"/>
              </a:rPr>
              <a:t>Determining the topology of dependence is difficult</a:t>
            </a:r>
            <a:endParaRPr lang="en-US" sz="1600" dirty="0">
              <a:latin typeface="Times New Roman" charset="0"/>
              <a:ea typeface="Times New Roman" charset="0"/>
              <a:cs typeface="Times New Roman" charset="0"/>
            </a:endParaRPr>
          </a:p>
          <a:p>
            <a:endParaRPr lang="en-US" dirty="0"/>
          </a:p>
        </p:txBody>
      </p:sp>
    </p:spTree>
    <p:extLst>
      <p:ext uri="{BB962C8B-B14F-4D97-AF65-F5344CB8AC3E}">
        <p14:creationId xmlns:p14="http://schemas.microsoft.com/office/powerpoint/2010/main" val="1229831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031606"/>
          </a:xfrm>
        </p:spPr>
        <p:txBody>
          <a:bodyPr>
            <a:normAutofit fontScale="90000"/>
          </a:bodyPr>
          <a:lstStyle/>
          <a:p>
            <a:r>
              <a:rPr lang="en-US" b="1" dirty="0">
                <a:solidFill>
                  <a:schemeClr val="accent1">
                    <a:lumMod val="60000"/>
                    <a:lumOff val="40000"/>
                  </a:schemeClr>
                </a:solidFill>
                <a:latin typeface="Times New Roman" charset="0"/>
                <a:ea typeface="Times New Roman" charset="0"/>
                <a:cs typeface="Times New Roman" charset="0"/>
              </a:rPr>
              <a:t>Advantages of some particular algorithms</a:t>
            </a:r>
            <a:endParaRPr lang="en-US" dirty="0">
              <a:solidFill>
                <a:schemeClr val="accent1">
                  <a:lumMod val="60000"/>
                  <a:lumOff val="40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1141412" y="1828800"/>
            <a:ext cx="9905999" cy="4929352"/>
          </a:xfrm>
        </p:spPr>
        <p:txBody>
          <a:bodyPr>
            <a:normAutofit fontScale="77500" lnSpcReduction="20000"/>
          </a:bodyPr>
          <a:lstStyle/>
          <a:p>
            <a:pPr algn="just"/>
            <a:r>
              <a:rPr lang="en-US" b="1" dirty="0" smtClean="0">
                <a:latin typeface="Times New Roman" charset="0"/>
                <a:ea typeface="Times New Roman" charset="0"/>
                <a:cs typeface="Times New Roman" charset="0"/>
              </a:rPr>
              <a:t>Naive </a:t>
            </a:r>
            <a:r>
              <a:rPr lang="en-US" b="1" dirty="0">
                <a:latin typeface="Times New Roman" charset="0"/>
                <a:ea typeface="Times New Roman" charset="0"/>
                <a:cs typeface="Times New Roman" charset="0"/>
              </a:rPr>
              <a:t>Bayes</a:t>
            </a:r>
            <a:r>
              <a:rPr lang="en-US" dirty="0">
                <a:latin typeface="Times New Roman" charset="0"/>
                <a:ea typeface="Times New Roman" charset="0"/>
                <a:cs typeface="Times New Roman" charset="0"/>
              </a:rPr>
              <a:t>: </a:t>
            </a:r>
            <a:endParaRPr lang="en-US" dirty="0" smtClean="0">
              <a:latin typeface="Times New Roman" charset="0"/>
              <a:ea typeface="Times New Roman" charset="0"/>
              <a:cs typeface="Times New Roman" charset="0"/>
            </a:endParaRPr>
          </a:p>
          <a:p>
            <a:pPr lvl="1" algn="just"/>
            <a:r>
              <a:rPr lang="en-US" dirty="0" smtClean="0">
                <a:latin typeface="Times New Roman" charset="0"/>
                <a:ea typeface="Times New Roman" charset="0"/>
                <a:cs typeface="Times New Roman" charset="0"/>
              </a:rPr>
              <a:t>Super </a:t>
            </a:r>
            <a:r>
              <a:rPr lang="en-US" dirty="0">
                <a:latin typeface="Times New Roman" charset="0"/>
                <a:ea typeface="Times New Roman" charset="0"/>
                <a:cs typeface="Times New Roman" charset="0"/>
              </a:rPr>
              <a:t>simple, you're just doing a bunch of counts. </a:t>
            </a:r>
            <a:endParaRPr lang="en-US" dirty="0" smtClean="0">
              <a:latin typeface="Times New Roman" charset="0"/>
              <a:ea typeface="Times New Roman" charset="0"/>
              <a:cs typeface="Times New Roman" charset="0"/>
            </a:endParaRPr>
          </a:p>
          <a:p>
            <a:pPr lvl="1" algn="just"/>
            <a:r>
              <a:rPr lang="en-US" dirty="0" smtClean="0">
                <a:latin typeface="Times New Roman" charset="0"/>
                <a:ea typeface="Times New Roman" charset="0"/>
                <a:cs typeface="Times New Roman" charset="0"/>
              </a:rPr>
              <a:t>If </a:t>
            </a:r>
            <a:r>
              <a:rPr lang="en-US" dirty="0">
                <a:latin typeface="Times New Roman" charset="0"/>
                <a:ea typeface="Times New Roman" charset="0"/>
                <a:cs typeface="Times New Roman" charset="0"/>
              </a:rPr>
              <a:t>the NB conditional independence assumption actually holds, a Naive Bayes classifier will converge quicker than discriminative models like logistic regression, so you need less training data. </a:t>
            </a:r>
            <a:endParaRPr lang="en-US" dirty="0" smtClean="0">
              <a:latin typeface="Times New Roman" charset="0"/>
              <a:ea typeface="Times New Roman" charset="0"/>
              <a:cs typeface="Times New Roman" charset="0"/>
            </a:endParaRPr>
          </a:p>
          <a:p>
            <a:pPr lvl="1" algn="just"/>
            <a:r>
              <a:rPr lang="en-US" dirty="0" smtClean="0">
                <a:latin typeface="Times New Roman" charset="0"/>
                <a:ea typeface="Times New Roman" charset="0"/>
                <a:cs typeface="Times New Roman" charset="0"/>
              </a:rPr>
              <a:t>And </a:t>
            </a:r>
            <a:r>
              <a:rPr lang="en-US" dirty="0">
                <a:latin typeface="Times New Roman" charset="0"/>
                <a:ea typeface="Times New Roman" charset="0"/>
                <a:cs typeface="Times New Roman" charset="0"/>
              </a:rPr>
              <a:t>even if the NB assumption doesn't hold, a NB classifier still often performs surprisingly well in practice. </a:t>
            </a:r>
            <a:endParaRPr lang="en-US" dirty="0" smtClean="0">
              <a:latin typeface="Times New Roman" charset="0"/>
              <a:ea typeface="Times New Roman" charset="0"/>
              <a:cs typeface="Times New Roman" charset="0"/>
            </a:endParaRPr>
          </a:p>
          <a:p>
            <a:pPr lvl="1" algn="just"/>
            <a:r>
              <a:rPr lang="en-US" dirty="0" smtClean="0">
                <a:latin typeface="Times New Roman" charset="0"/>
                <a:ea typeface="Times New Roman" charset="0"/>
                <a:cs typeface="Times New Roman" charset="0"/>
              </a:rPr>
              <a:t>A </a:t>
            </a:r>
            <a:r>
              <a:rPr lang="en-US" dirty="0">
                <a:latin typeface="Times New Roman" charset="0"/>
                <a:ea typeface="Times New Roman" charset="0"/>
                <a:cs typeface="Times New Roman" charset="0"/>
              </a:rPr>
              <a:t>good bet if you want to do some kind of semi-supervised learning, or want something embarrassingly simple that performs pretty </a:t>
            </a:r>
            <a:r>
              <a:rPr lang="en-US" dirty="0" smtClean="0">
                <a:latin typeface="Times New Roman" charset="0"/>
                <a:ea typeface="Times New Roman" charset="0"/>
                <a:cs typeface="Times New Roman" charset="0"/>
              </a:rPr>
              <a:t>well.</a:t>
            </a:r>
          </a:p>
          <a:p>
            <a:pPr algn="just"/>
            <a:r>
              <a:rPr lang="en-US" b="1" dirty="0" smtClean="0">
                <a:latin typeface="Times New Roman" charset="0"/>
                <a:ea typeface="Times New Roman" charset="0"/>
                <a:cs typeface="Times New Roman" charset="0"/>
              </a:rPr>
              <a:t>Logistic </a:t>
            </a:r>
            <a:r>
              <a:rPr lang="en-US" b="1" dirty="0">
                <a:latin typeface="Times New Roman" charset="0"/>
                <a:ea typeface="Times New Roman" charset="0"/>
                <a:cs typeface="Times New Roman" charset="0"/>
              </a:rPr>
              <a:t>Regression</a:t>
            </a:r>
            <a:r>
              <a:rPr lang="en-US" dirty="0">
                <a:latin typeface="Times New Roman" charset="0"/>
                <a:ea typeface="Times New Roman" charset="0"/>
                <a:cs typeface="Times New Roman" charset="0"/>
              </a:rPr>
              <a:t>: </a:t>
            </a:r>
            <a:endParaRPr lang="en-US" dirty="0" smtClean="0">
              <a:latin typeface="Times New Roman" charset="0"/>
              <a:ea typeface="Times New Roman" charset="0"/>
              <a:cs typeface="Times New Roman" charset="0"/>
            </a:endParaRPr>
          </a:p>
          <a:p>
            <a:pPr lvl="1" algn="just"/>
            <a:r>
              <a:rPr lang="en-US" dirty="0" smtClean="0">
                <a:latin typeface="Times New Roman" charset="0"/>
                <a:ea typeface="Times New Roman" charset="0"/>
                <a:cs typeface="Times New Roman" charset="0"/>
              </a:rPr>
              <a:t>Lots </a:t>
            </a:r>
            <a:r>
              <a:rPr lang="en-US" dirty="0">
                <a:latin typeface="Times New Roman" charset="0"/>
                <a:ea typeface="Times New Roman" charset="0"/>
                <a:cs typeface="Times New Roman" charset="0"/>
              </a:rPr>
              <a:t>of ways to regularize your model, and you don't have to worry as much about your features being correlated, like you do in Naive Bayes. </a:t>
            </a:r>
            <a:endParaRPr lang="en-US" dirty="0" smtClean="0">
              <a:latin typeface="Times New Roman" charset="0"/>
              <a:ea typeface="Times New Roman" charset="0"/>
              <a:cs typeface="Times New Roman" charset="0"/>
            </a:endParaRPr>
          </a:p>
          <a:p>
            <a:pPr lvl="1" algn="just"/>
            <a:r>
              <a:rPr lang="en-US" dirty="0" smtClean="0">
                <a:latin typeface="Times New Roman" charset="0"/>
                <a:ea typeface="Times New Roman" charset="0"/>
                <a:cs typeface="Times New Roman" charset="0"/>
              </a:rPr>
              <a:t>You </a:t>
            </a:r>
            <a:r>
              <a:rPr lang="en-US" dirty="0">
                <a:latin typeface="Times New Roman" charset="0"/>
                <a:ea typeface="Times New Roman" charset="0"/>
                <a:cs typeface="Times New Roman" charset="0"/>
              </a:rPr>
              <a:t>also have a nice probabilistic interpretation, unlike decision trees or SVMs, and you can easily update your model to take in new data (using an online gradient descent method), again unlike decision trees or SVMs. </a:t>
            </a:r>
            <a:endParaRPr lang="en-US" dirty="0" smtClean="0">
              <a:latin typeface="Times New Roman" charset="0"/>
              <a:ea typeface="Times New Roman" charset="0"/>
              <a:cs typeface="Times New Roman" charset="0"/>
            </a:endParaRPr>
          </a:p>
          <a:p>
            <a:pPr lvl="1" algn="just"/>
            <a:r>
              <a:rPr lang="en-US" dirty="0" smtClean="0">
                <a:latin typeface="Times New Roman" charset="0"/>
                <a:ea typeface="Times New Roman" charset="0"/>
                <a:cs typeface="Times New Roman" charset="0"/>
              </a:rPr>
              <a:t>Use </a:t>
            </a:r>
            <a:r>
              <a:rPr lang="en-US" dirty="0">
                <a:latin typeface="Times New Roman" charset="0"/>
                <a:ea typeface="Times New Roman" charset="0"/>
                <a:cs typeface="Times New Roman" charset="0"/>
              </a:rPr>
              <a:t>it if you want a probabilistic framework (e.g., to easily adjust classification thresholds, to say when you're unsure, or to get confidence intervals) or if you expect to receive more training data in the future that you want to be able to quickly incorporate into your model.</a:t>
            </a:r>
            <a:r>
              <a:rPr lang="en-US" dirty="0">
                <a:latin typeface="Times New Roman" charset="0"/>
                <a:ea typeface="Times New Roman" charset="0"/>
                <a:cs typeface="Times New Roman" charset="0"/>
              </a:rPr>
              <a:t/>
            </a:r>
            <a:br>
              <a:rPr lang="en-US" dirty="0">
                <a:latin typeface="Times New Roman" charset="0"/>
                <a:ea typeface="Times New Roman" charset="0"/>
                <a:cs typeface="Times New Roman" charset="0"/>
              </a:rPr>
            </a:b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778270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60000"/>
                    <a:lumOff val="40000"/>
                  </a:schemeClr>
                </a:solidFill>
                <a:latin typeface="Times New Roman" charset="0"/>
                <a:ea typeface="Times New Roman" charset="0"/>
                <a:cs typeface="Times New Roman" charset="0"/>
              </a:rPr>
              <a:t>Advantages of some particular </a:t>
            </a:r>
            <a:r>
              <a:rPr lang="en-US" b="1" dirty="0" smtClean="0">
                <a:solidFill>
                  <a:schemeClr val="accent1">
                    <a:lumMod val="60000"/>
                    <a:lumOff val="40000"/>
                  </a:schemeClr>
                </a:solidFill>
                <a:latin typeface="Times New Roman" charset="0"/>
                <a:ea typeface="Times New Roman" charset="0"/>
                <a:cs typeface="Times New Roman" charset="0"/>
              </a:rPr>
              <a:t>algorithms Continued</a:t>
            </a:r>
            <a:r>
              <a:rPr lang="mr-IN" b="1" dirty="0" smtClean="0">
                <a:solidFill>
                  <a:schemeClr val="accent1">
                    <a:lumMod val="60000"/>
                    <a:lumOff val="40000"/>
                  </a:schemeClr>
                </a:solidFill>
                <a:latin typeface="Times New Roman" charset="0"/>
                <a:ea typeface="Times New Roman" charset="0"/>
                <a:cs typeface="Times New Roman" charset="0"/>
              </a:rPr>
              <a:t>…</a:t>
            </a:r>
            <a:endParaRPr lang="en-US" dirty="0">
              <a:solidFill>
                <a:schemeClr val="accent1">
                  <a:lumMod val="60000"/>
                  <a:lumOff val="40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1141412" y="2249487"/>
            <a:ext cx="9905999" cy="4351010"/>
          </a:xfrm>
        </p:spPr>
        <p:txBody>
          <a:bodyPr>
            <a:normAutofit fontScale="70000" lnSpcReduction="20000"/>
          </a:bodyPr>
          <a:lstStyle/>
          <a:p>
            <a:pPr algn="just"/>
            <a:r>
              <a:rPr lang="en-US" b="1" dirty="0" smtClean="0">
                <a:latin typeface="Times New Roman" charset="0"/>
                <a:ea typeface="Times New Roman" charset="0"/>
                <a:cs typeface="Times New Roman" charset="0"/>
              </a:rPr>
              <a:t>Decision Trees</a:t>
            </a:r>
            <a:endParaRPr lang="en-US" dirty="0">
              <a:latin typeface="Times New Roman" charset="0"/>
              <a:ea typeface="Times New Roman" charset="0"/>
              <a:cs typeface="Times New Roman" charset="0"/>
            </a:endParaRPr>
          </a:p>
          <a:p>
            <a:pPr lvl="1" algn="just"/>
            <a:r>
              <a:rPr lang="en-US" dirty="0" smtClean="0">
                <a:latin typeface="Times New Roman" charset="0"/>
                <a:ea typeface="Times New Roman" charset="0"/>
                <a:cs typeface="Times New Roman" charset="0"/>
              </a:rPr>
              <a:t>Easy </a:t>
            </a:r>
            <a:r>
              <a:rPr lang="en-US" dirty="0">
                <a:latin typeface="Times New Roman" charset="0"/>
                <a:ea typeface="Times New Roman" charset="0"/>
                <a:cs typeface="Times New Roman" charset="0"/>
              </a:rPr>
              <a:t>to interpret and </a:t>
            </a:r>
            <a:r>
              <a:rPr lang="en-US" dirty="0" smtClean="0">
                <a:latin typeface="Times New Roman" charset="0"/>
                <a:ea typeface="Times New Roman" charset="0"/>
                <a:cs typeface="Times New Roman" charset="0"/>
              </a:rPr>
              <a:t>explain.</a:t>
            </a:r>
          </a:p>
          <a:p>
            <a:pPr lvl="1" algn="just"/>
            <a:r>
              <a:rPr lang="en-US" dirty="0" smtClean="0">
                <a:latin typeface="Times New Roman" charset="0"/>
                <a:ea typeface="Times New Roman" charset="0"/>
                <a:cs typeface="Times New Roman" charset="0"/>
              </a:rPr>
              <a:t>Non-parametric</a:t>
            </a:r>
            <a:r>
              <a:rPr lang="en-US" dirty="0">
                <a:latin typeface="Times New Roman" charset="0"/>
                <a:ea typeface="Times New Roman" charset="0"/>
                <a:cs typeface="Times New Roman" charset="0"/>
              </a:rPr>
              <a:t>, so you don't have to worry about outliers or whether the data is linearly separable (e.g., decision trees easily take care of cases where you have class A at the low end of some feature x, class B in the mid-range of feature x, and A again at the high end</a:t>
            </a:r>
            <a:r>
              <a:rPr lang="en-US" dirty="0" smtClean="0">
                <a:latin typeface="Times New Roman" charset="0"/>
                <a:ea typeface="Times New Roman" charset="0"/>
                <a:cs typeface="Times New Roman" charset="0"/>
              </a:rPr>
              <a:t>).</a:t>
            </a:r>
          </a:p>
          <a:p>
            <a:pPr lvl="1" algn="just"/>
            <a:r>
              <a:rPr lang="en-US" dirty="0" smtClean="0">
                <a:latin typeface="Times New Roman" charset="0"/>
                <a:ea typeface="Times New Roman" charset="0"/>
                <a:cs typeface="Times New Roman" charset="0"/>
              </a:rPr>
              <a:t>Their </a:t>
            </a:r>
            <a:r>
              <a:rPr lang="en-US" dirty="0">
                <a:latin typeface="Times New Roman" charset="0"/>
                <a:ea typeface="Times New Roman" charset="0"/>
                <a:cs typeface="Times New Roman" charset="0"/>
              </a:rPr>
              <a:t>main disadvantage is that they easily </a:t>
            </a:r>
            <a:r>
              <a:rPr lang="en-US" dirty="0" err="1">
                <a:latin typeface="Times New Roman" charset="0"/>
                <a:ea typeface="Times New Roman" charset="0"/>
                <a:cs typeface="Times New Roman" charset="0"/>
              </a:rPr>
              <a:t>overfit</a:t>
            </a:r>
            <a:r>
              <a:rPr lang="en-US" dirty="0">
                <a:latin typeface="Times New Roman" charset="0"/>
                <a:ea typeface="Times New Roman" charset="0"/>
                <a:cs typeface="Times New Roman" charset="0"/>
              </a:rPr>
              <a:t>, but that's where ensemble methods like random forests (or boosted trees) come in. </a:t>
            </a:r>
            <a:endParaRPr lang="en-US" dirty="0" smtClean="0">
              <a:latin typeface="Times New Roman" charset="0"/>
              <a:ea typeface="Times New Roman" charset="0"/>
              <a:cs typeface="Times New Roman" charset="0"/>
            </a:endParaRPr>
          </a:p>
          <a:p>
            <a:pPr lvl="1" algn="just"/>
            <a:r>
              <a:rPr lang="en-US" dirty="0" smtClean="0">
                <a:latin typeface="Times New Roman" charset="0"/>
                <a:ea typeface="Times New Roman" charset="0"/>
                <a:cs typeface="Times New Roman" charset="0"/>
              </a:rPr>
              <a:t>Plus</a:t>
            </a:r>
            <a:r>
              <a:rPr lang="en-US" dirty="0">
                <a:latin typeface="Times New Roman" charset="0"/>
                <a:ea typeface="Times New Roman" charset="0"/>
                <a:cs typeface="Times New Roman" charset="0"/>
              </a:rPr>
              <a:t>, random forests are often the winner for lots of problems in classification (usually slightly ahead of SVMs, I believe), they're fast and scalable, and you don't have to worry about tuning a bunch of parameters like you do with SVMs, so they seem to be quite popular these </a:t>
            </a:r>
            <a:r>
              <a:rPr lang="en-US" dirty="0" smtClean="0">
                <a:latin typeface="Times New Roman" charset="0"/>
                <a:ea typeface="Times New Roman" charset="0"/>
                <a:cs typeface="Times New Roman" charset="0"/>
              </a:rPr>
              <a:t>days.</a:t>
            </a:r>
          </a:p>
          <a:p>
            <a:pPr algn="just"/>
            <a:r>
              <a:rPr lang="en-US" b="1" dirty="0" smtClean="0">
                <a:latin typeface="Times New Roman" charset="0"/>
                <a:ea typeface="Times New Roman" charset="0"/>
                <a:cs typeface="Times New Roman" charset="0"/>
              </a:rPr>
              <a:t>SVMs</a:t>
            </a:r>
            <a:r>
              <a:rPr lang="en-US" dirty="0">
                <a:latin typeface="Times New Roman" charset="0"/>
                <a:ea typeface="Times New Roman" charset="0"/>
                <a:cs typeface="Times New Roman" charset="0"/>
              </a:rPr>
              <a:t>: </a:t>
            </a:r>
            <a:endParaRPr lang="en-US" dirty="0" smtClean="0">
              <a:latin typeface="Times New Roman" charset="0"/>
              <a:ea typeface="Times New Roman" charset="0"/>
              <a:cs typeface="Times New Roman" charset="0"/>
            </a:endParaRPr>
          </a:p>
          <a:p>
            <a:pPr lvl="1" algn="just"/>
            <a:r>
              <a:rPr lang="en-US" dirty="0" smtClean="0">
                <a:latin typeface="Times New Roman" charset="0"/>
                <a:ea typeface="Times New Roman" charset="0"/>
                <a:cs typeface="Times New Roman" charset="0"/>
              </a:rPr>
              <a:t>High </a:t>
            </a:r>
            <a:r>
              <a:rPr lang="en-US" dirty="0">
                <a:latin typeface="Times New Roman" charset="0"/>
                <a:ea typeface="Times New Roman" charset="0"/>
                <a:cs typeface="Times New Roman" charset="0"/>
              </a:rPr>
              <a:t>accuracy, nice theoretical guarantees regarding </a:t>
            </a:r>
            <a:r>
              <a:rPr lang="en-US" dirty="0" err="1">
                <a:latin typeface="Times New Roman" charset="0"/>
                <a:ea typeface="Times New Roman" charset="0"/>
                <a:cs typeface="Times New Roman" charset="0"/>
              </a:rPr>
              <a:t>overfitting</a:t>
            </a:r>
            <a:r>
              <a:rPr lang="en-US" dirty="0">
                <a:latin typeface="Times New Roman" charset="0"/>
                <a:ea typeface="Times New Roman" charset="0"/>
                <a:cs typeface="Times New Roman" charset="0"/>
              </a:rPr>
              <a:t>, and with an appropriate kernel they can work well even if you're data isn't linearly separable in the base feature space. </a:t>
            </a:r>
            <a:endParaRPr lang="en-US" dirty="0" smtClean="0">
              <a:latin typeface="Times New Roman" charset="0"/>
              <a:ea typeface="Times New Roman" charset="0"/>
              <a:cs typeface="Times New Roman" charset="0"/>
            </a:endParaRPr>
          </a:p>
          <a:p>
            <a:pPr lvl="1" algn="just"/>
            <a:r>
              <a:rPr lang="en-US" dirty="0" smtClean="0">
                <a:latin typeface="Times New Roman" charset="0"/>
                <a:ea typeface="Times New Roman" charset="0"/>
                <a:cs typeface="Times New Roman" charset="0"/>
              </a:rPr>
              <a:t>Especially </a:t>
            </a:r>
            <a:r>
              <a:rPr lang="en-US" dirty="0">
                <a:latin typeface="Times New Roman" charset="0"/>
                <a:ea typeface="Times New Roman" charset="0"/>
                <a:cs typeface="Times New Roman" charset="0"/>
              </a:rPr>
              <a:t>popular in text classification problems where very high-dimensional spaces are the norm. </a:t>
            </a:r>
            <a:endParaRPr lang="en-US" dirty="0" smtClean="0">
              <a:latin typeface="Times New Roman" charset="0"/>
              <a:ea typeface="Times New Roman" charset="0"/>
              <a:cs typeface="Times New Roman" charset="0"/>
            </a:endParaRPr>
          </a:p>
          <a:p>
            <a:pPr lvl="1" algn="just"/>
            <a:r>
              <a:rPr lang="en-US" dirty="0" smtClean="0">
                <a:latin typeface="Times New Roman" charset="0"/>
                <a:ea typeface="Times New Roman" charset="0"/>
                <a:cs typeface="Times New Roman" charset="0"/>
              </a:rPr>
              <a:t>Memory-intensive </a:t>
            </a:r>
            <a:r>
              <a:rPr lang="en-US" dirty="0">
                <a:latin typeface="Times New Roman" charset="0"/>
                <a:ea typeface="Times New Roman" charset="0"/>
                <a:cs typeface="Times New Roman" charset="0"/>
              </a:rPr>
              <a:t>and kind of annoying to run and tune, though, so I think random forests are starting to steal the crown.</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857957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60000"/>
                    <a:lumOff val="40000"/>
                  </a:schemeClr>
                </a:solidFill>
                <a:latin typeface="Times New Roman" charset="0"/>
                <a:ea typeface="Times New Roman" charset="0"/>
                <a:cs typeface="Times New Roman" charset="0"/>
              </a:rPr>
              <a:t>Random forest vs </a:t>
            </a:r>
            <a:r>
              <a:rPr lang="en-US" b="1" dirty="0" err="1" smtClean="0">
                <a:solidFill>
                  <a:schemeClr val="accent1">
                    <a:lumMod val="60000"/>
                    <a:lumOff val="40000"/>
                  </a:schemeClr>
                </a:solidFill>
                <a:latin typeface="Times New Roman" charset="0"/>
                <a:ea typeface="Times New Roman" charset="0"/>
                <a:cs typeface="Times New Roman" charset="0"/>
              </a:rPr>
              <a:t>svm</a:t>
            </a:r>
            <a:endParaRPr lang="en-US" b="1" dirty="0">
              <a:solidFill>
                <a:schemeClr val="accent1">
                  <a:lumMod val="60000"/>
                  <a:lumOff val="40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1141413" y="1944687"/>
            <a:ext cx="8139222" cy="4256416"/>
          </a:xfrm>
        </p:spPr>
        <p:txBody>
          <a:bodyPr>
            <a:noAutofit/>
          </a:bodyPr>
          <a:lstStyle/>
          <a:p>
            <a:pPr>
              <a:buFont typeface="Arial" charset="0"/>
              <a:buChar char="•"/>
            </a:pPr>
            <a:r>
              <a:rPr lang="en-US" sz="2000" dirty="0" smtClean="0">
                <a:latin typeface="Times New Roman" charset="0"/>
                <a:ea typeface="Times New Roman" charset="0"/>
                <a:cs typeface="Times New Roman" charset="0"/>
              </a:rPr>
              <a:t>Almost </a:t>
            </a:r>
            <a:r>
              <a:rPr lang="en-US" sz="2000" dirty="0">
                <a:latin typeface="Times New Roman" charset="0"/>
                <a:ea typeface="Times New Roman" charset="0"/>
                <a:cs typeface="Times New Roman" charset="0"/>
              </a:rPr>
              <a:t>always have lower classification error and better f-scores than decision </a:t>
            </a:r>
            <a:r>
              <a:rPr lang="en-US" sz="2000" dirty="0" smtClean="0">
                <a:latin typeface="Times New Roman" charset="0"/>
                <a:ea typeface="Times New Roman" charset="0"/>
                <a:cs typeface="Times New Roman" charset="0"/>
              </a:rPr>
              <a:t>trees.</a:t>
            </a:r>
          </a:p>
          <a:p>
            <a:pPr>
              <a:buFont typeface="Arial" charset="0"/>
              <a:buChar char="•"/>
            </a:pPr>
            <a:r>
              <a:rPr lang="en-US" sz="2000" dirty="0" smtClean="0">
                <a:latin typeface="Times New Roman" charset="0"/>
                <a:ea typeface="Times New Roman" charset="0"/>
                <a:cs typeface="Times New Roman" charset="0"/>
              </a:rPr>
              <a:t>Almost </a:t>
            </a:r>
            <a:r>
              <a:rPr lang="en-US" sz="2000" dirty="0">
                <a:latin typeface="Times New Roman" charset="0"/>
                <a:ea typeface="Times New Roman" charset="0"/>
                <a:cs typeface="Times New Roman" charset="0"/>
              </a:rPr>
              <a:t>always perform as well as or better than SVMs, but are far easier for humans to </a:t>
            </a:r>
            <a:r>
              <a:rPr lang="en-US" sz="2000" dirty="0" smtClean="0">
                <a:latin typeface="Times New Roman" charset="0"/>
                <a:ea typeface="Times New Roman" charset="0"/>
                <a:cs typeface="Times New Roman" charset="0"/>
              </a:rPr>
              <a:t>understand.</a:t>
            </a:r>
          </a:p>
          <a:p>
            <a:pPr>
              <a:buFont typeface="Arial" charset="0"/>
              <a:buChar char="•"/>
            </a:pPr>
            <a:r>
              <a:rPr lang="en-US" sz="2000" dirty="0" smtClean="0">
                <a:latin typeface="Times New Roman" charset="0"/>
                <a:ea typeface="Times New Roman" charset="0"/>
                <a:cs typeface="Times New Roman" charset="0"/>
              </a:rPr>
              <a:t>Deal </a:t>
            </a:r>
            <a:r>
              <a:rPr lang="en-US" sz="2000" dirty="0">
                <a:latin typeface="Times New Roman" charset="0"/>
                <a:ea typeface="Times New Roman" charset="0"/>
                <a:cs typeface="Times New Roman" charset="0"/>
              </a:rPr>
              <a:t>really well with uneven data sets that have missing </a:t>
            </a:r>
            <a:r>
              <a:rPr lang="en-US" sz="2000" dirty="0" smtClean="0">
                <a:latin typeface="Times New Roman" charset="0"/>
                <a:ea typeface="Times New Roman" charset="0"/>
                <a:cs typeface="Times New Roman" charset="0"/>
              </a:rPr>
              <a:t>variables.</a:t>
            </a:r>
          </a:p>
          <a:p>
            <a:pPr>
              <a:buFont typeface="Arial" charset="0"/>
              <a:buChar char="•"/>
            </a:pPr>
            <a:r>
              <a:rPr lang="en-US" sz="2000" dirty="0" smtClean="0">
                <a:latin typeface="Times New Roman" charset="0"/>
                <a:ea typeface="Times New Roman" charset="0"/>
                <a:cs typeface="Times New Roman" charset="0"/>
              </a:rPr>
              <a:t>Give </a:t>
            </a:r>
            <a:r>
              <a:rPr lang="en-US" sz="2000" dirty="0">
                <a:latin typeface="Times New Roman" charset="0"/>
                <a:ea typeface="Times New Roman" charset="0"/>
                <a:cs typeface="Times New Roman" charset="0"/>
              </a:rPr>
              <a:t>you a really good idea of which features in your data set are the most important for </a:t>
            </a:r>
            <a:r>
              <a:rPr lang="en-US" sz="2000" dirty="0" smtClean="0">
                <a:latin typeface="Times New Roman" charset="0"/>
                <a:ea typeface="Times New Roman" charset="0"/>
                <a:cs typeface="Times New Roman" charset="0"/>
              </a:rPr>
              <a:t>free.</a:t>
            </a:r>
          </a:p>
          <a:p>
            <a:pPr>
              <a:buFont typeface="Arial" charset="0"/>
              <a:buChar char="•"/>
            </a:pPr>
            <a:r>
              <a:rPr lang="en-US" sz="2000" dirty="0" smtClean="0">
                <a:latin typeface="Times New Roman" charset="0"/>
                <a:ea typeface="Times New Roman" charset="0"/>
                <a:cs typeface="Times New Roman" charset="0"/>
              </a:rPr>
              <a:t>Generally </a:t>
            </a:r>
            <a:r>
              <a:rPr lang="en-US" sz="2000" dirty="0">
                <a:latin typeface="Times New Roman" charset="0"/>
                <a:ea typeface="Times New Roman" charset="0"/>
                <a:cs typeface="Times New Roman" charset="0"/>
              </a:rPr>
              <a:t>train faster than SVMs (though this obviously depends on your implementation).</a:t>
            </a:r>
            <a:endParaRPr lang="en-US" sz="2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904166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183388"/>
          </a:xfrm>
        </p:spPr>
        <p:txBody>
          <a:bodyPr/>
          <a:lstStyle/>
          <a:p>
            <a:r>
              <a:rPr lang="en-US" b="1" dirty="0">
                <a:solidFill>
                  <a:schemeClr val="accent1">
                    <a:lumMod val="60000"/>
                    <a:lumOff val="40000"/>
                  </a:schemeClr>
                </a:solidFill>
                <a:latin typeface="Times New Roman" charset="0"/>
                <a:ea typeface="Times New Roman" charset="0"/>
                <a:cs typeface="Times New Roman" charset="0"/>
              </a:rPr>
              <a:t>Pros and cons of SVM</a:t>
            </a:r>
            <a:endParaRPr lang="en-IN" b="1" dirty="0">
              <a:solidFill>
                <a:schemeClr val="accent1">
                  <a:lumMod val="60000"/>
                  <a:lumOff val="40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1141412" y="1801906"/>
            <a:ext cx="10275141" cy="4867835"/>
          </a:xfrm>
        </p:spPr>
        <p:txBody>
          <a:bodyPr>
            <a:normAutofit fontScale="92500" lnSpcReduction="10000"/>
          </a:bodyPr>
          <a:lstStyle/>
          <a:p>
            <a:pPr algn="just"/>
            <a:r>
              <a:rPr lang="en-US" b="1" dirty="0">
                <a:latin typeface="Times New Roman" panose="02020603050405020304" pitchFamily="18" charset="0"/>
                <a:cs typeface="Times New Roman" panose="02020603050405020304" pitchFamily="18" charset="0"/>
              </a:rPr>
              <a:t>Pros:</a:t>
            </a:r>
            <a:endParaRPr lang="en-US" dirty="0">
              <a:latin typeface="Times New Roman" panose="02020603050405020304" pitchFamily="18" charset="0"/>
              <a:cs typeface="Times New Roman" panose="02020603050405020304" pitchFamily="18" charset="0"/>
            </a:endParaRPr>
          </a:p>
          <a:p>
            <a:pPr lvl="1" algn="just"/>
            <a:r>
              <a:rPr lang="en-US" dirty="0">
                <a:latin typeface="Times New Roman" panose="02020603050405020304" pitchFamily="18" charset="0"/>
                <a:cs typeface="Times New Roman" panose="02020603050405020304" pitchFamily="18" charset="0"/>
              </a:rPr>
              <a:t>It works really well with clear margin of separation</a:t>
            </a:r>
          </a:p>
          <a:p>
            <a:pPr lvl="1" algn="just"/>
            <a:r>
              <a:rPr lang="en-US" dirty="0">
                <a:latin typeface="Times New Roman" panose="02020603050405020304" pitchFamily="18" charset="0"/>
                <a:cs typeface="Times New Roman" panose="02020603050405020304" pitchFamily="18" charset="0"/>
              </a:rPr>
              <a:t>It is effective in high dimensional spaces.</a:t>
            </a:r>
          </a:p>
          <a:p>
            <a:pPr lvl="1" algn="just"/>
            <a:r>
              <a:rPr lang="en-US" dirty="0">
                <a:latin typeface="Times New Roman" panose="02020603050405020304" pitchFamily="18" charset="0"/>
                <a:cs typeface="Times New Roman" panose="02020603050405020304" pitchFamily="18" charset="0"/>
              </a:rPr>
              <a:t>It is effective in cases where number of dimensions is greater than the number of samples.</a:t>
            </a:r>
          </a:p>
          <a:p>
            <a:pPr lvl="1" algn="just"/>
            <a:r>
              <a:rPr lang="en-US" dirty="0">
                <a:latin typeface="Times New Roman" panose="02020603050405020304" pitchFamily="18" charset="0"/>
                <a:cs typeface="Times New Roman" panose="02020603050405020304" pitchFamily="18" charset="0"/>
              </a:rPr>
              <a:t>It uses a subset of training points in the decision function (called support vectors), so it is also memory efficient.</a:t>
            </a:r>
          </a:p>
          <a:p>
            <a:pPr algn="just"/>
            <a:r>
              <a:rPr lang="en-US" b="1" dirty="0">
                <a:latin typeface="Times New Roman" panose="02020603050405020304" pitchFamily="18" charset="0"/>
                <a:cs typeface="Times New Roman" panose="02020603050405020304" pitchFamily="18" charset="0"/>
              </a:rPr>
              <a:t>Cons:</a:t>
            </a:r>
            <a:endParaRPr lang="en-US" dirty="0">
              <a:latin typeface="Times New Roman" panose="02020603050405020304" pitchFamily="18" charset="0"/>
              <a:cs typeface="Times New Roman" panose="02020603050405020304" pitchFamily="18" charset="0"/>
            </a:endParaRPr>
          </a:p>
          <a:p>
            <a:pPr lvl="1" algn="just"/>
            <a:r>
              <a:rPr lang="en-US" dirty="0">
                <a:latin typeface="Times New Roman" panose="02020603050405020304" pitchFamily="18" charset="0"/>
                <a:cs typeface="Times New Roman" panose="02020603050405020304" pitchFamily="18" charset="0"/>
              </a:rPr>
              <a:t>It doesn’t perform well, when we have large data set because the required training time is higher</a:t>
            </a:r>
          </a:p>
          <a:p>
            <a:pPr lvl="1" algn="just"/>
            <a:r>
              <a:rPr lang="en-US" dirty="0">
                <a:latin typeface="Times New Roman" panose="02020603050405020304" pitchFamily="18" charset="0"/>
                <a:cs typeface="Times New Roman" panose="02020603050405020304" pitchFamily="18" charset="0"/>
              </a:rPr>
              <a:t>It also doesn’t perform very well, when the data set has more noise i.e. target classes are overlapping</a:t>
            </a:r>
          </a:p>
          <a:p>
            <a:pPr lvl="1" algn="just"/>
            <a:r>
              <a:rPr lang="en-US" dirty="0">
                <a:latin typeface="Times New Roman" panose="02020603050405020304" pitchFamily="18" charset="0"/>
                <a:cs typeface="Times New Roman" panose="02020603050405020304" pitchFamily="18" charset="0"/>
              </a:rPr>
              <a:t>SVM doesn’t directly provide probability estimates, these are calculated using an expensive five-fold cross-validation. </a:t>
            </a:r>
          </a:p>
        </p:txBody>
      </p:sp>
    </p:spTree>
    <p:extLst>
      <p:ext uri="{BB962C8B-B14F-4D97-AF65-F5344CB8AC3E}">
        <p14:creationId xmlns:p14="http://schemas.microsoft.com/office/powerpoint/2010/main" val="834145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60000"/>
                    <a:lumOff val="40000"/>
                  </a:schemeClr>
                </a:solidFill>
                <a:latin typeface="Times New Roman" charset="0"/>
                <a:ea typeface="Times New Roman" charset="0"/>
                <a:cs typeface="Times New Roman" charset="0"/>
              </a:rPr>
              <a:t>Applications of SVM</a:t>
            </a:r>
            <a:endParaRPr lang="en-IN" b="1" dirty="0">
              <a:solidFill>
                <a:schemeClr val="accent1">
                  <a:lumMod val="60000"/>
                  <a:lumOff val="40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1141412" y="2249486"/>
            <a:ext cx="9905999" cy="4151313"/>
          </a:xfrm>
        </p:spPr>
        <p:txBody>
          <a:bodyPr>
            <a:normAutofit fontScale="92500" lnSpcReduction="20000"/>
          </a:bodyPr>
          <a:lstStyle/>
          <a:p>
            <a:pPr lvl="0" algn="just"/>
            <a:r>
              <a:rPr lang="en-US" dirty="0" smtClean="0">
                <a:latin typeface="Times New Roman" charset="0"/>
                <a:ea typeface="Times New Roman" charset="0"/>
                <a:cs typeface="Times New Roman" charset="0"/>
              </a:rPr>
              <a:t>SVMs </a:t>
            </a:r>
            <a:r>
              <a:rPr lang="en-US" dirty="0">
                <a:latin typeface="Times New Roman" charset="0"/>
                <a:ea typeface="Times New Roman" charset="0"/>
                <a:cs typeface="Times New Roman" charset="0"/>
              </a:rPr>
              <a:t>are helpful in text  and hypertext categorization  as their application can significantly reduce the need for labeled training instances in both the standard inductive and </a:t>
            </a:r>
            <a:r>
              <a:rPr lang="en-US" dirty="0" err="1">
                <a:latin typeface="Times New Roman" charset="0"/>
                <a:ea typeface="Times New Roman" charset="0"/>
                <a:cs typeface="Times New Roman" charset="0"/>
              </a:rPr>
              <a:t>transductive</a:t>
            </a:r>
            <a:r>
              <a:rPr lang="en-US" dirty="0">
                <a:latin typeface="Times New Roman" charset="0"/>
                <a:ea typeface="Times New Roman" charset="0"/>
                <a:cs typeface="Times New Roman" charset="0"/>
              </a:rPr>
              <a:t> </a:t>
            </a:r>
            <a:r>
              <a:rPr lang="en-US" dirty="0" smtClean="0">
                <a:latin typeface="Times New Roman" charset="0"/>
                <a:ea typeface="Times New Roman" charset="0"/>
                <a:cs typeface="Times New Roman" charset="0"/>
              </a:rPr>
              <a:t>settings.</a:t>
            </a:r>
            <a:endParaRPr lang="en-US" dirty="0">
              <a:latin typeface="Times New Roman" charset="0"/>
              <a:ea typeface="Times New Roman" charset="0"/>
              <a:cs typeface="Times New Roman" charset="0"/>
            </a:endParaRPr>
          </a:p>
          <a:p>
            <a:pPr lvl="0" algn="just"/>
            <a:r>
              <a:rPr lang="en-US" dirty="0">
                <a:latin typeface="Times New Roman" charset="0"/>
                <a:ea typeface="Times New Roman" charset="0"/>
                <a:cs typeface="Times New Roman" charset="0"/>
              </a:rPr>
              <a:t>Classification of images can also be performed using SVMs.</a:t>
            </a:r>
          </a:p>
          <a:p>
            <a:pPr lvl="0" algn="just"/>
            <a:r>
              <a:rPr lang="en-US" dirty="0">
                <a:latin typeface="Times New Roman" charset="0"/>
                <a:ea typeface="Times New Roman" charset="0"/>
                <a:cs typeface="Times New Roman" charset="0"/>
              </a:rPr>
              <a:t>Experimental results show that SVMs achieve significantly higher search accuracy than traditional query refinement schemes after just three to four rounds of relevance feedback. </a:t>
            </a:r>
          </a:p>
          <a:p>
            <a:pPr lvl="0" algn="just"/>
            <a:r>
              <a:rPr lang="en-US" dirty="0">
                <a:latin typeface="Times New Roman" charset="0"/>
                <a:ea typeface="Times New Roman" charset="0"/>
                <a:cs typeface="Times New Roman" charset="0"/>
              </a:rPr>
              <a:t>This is also true of image segmentation systems, including those using a modified version SVM that uses the privileged approach as suggested by </a:t>
            </a:r>
            <a:r>
              <a:rPr lang="en-US" dirty="0" err="1">
                <a:latin typeface="Times New Roman" charset="0"/>
                <a:ea typeface="Times New Roman" charset="0"/>
                <a:cs typeface="Times New Roman" charset="0"/>
              </a:rPr>
              <a:t>Vapnik</a:t>
            </a:r>
            <a:r>
              <a:rPr lang="en-US" dirty="0">
                <a:latin typeface="Times New Roman" charset="0"/>
                <a:ea typeface="Times New Roman" charset="0"/>
                <a:cs typeface="Times New Roman" charset="0"/>
              </a:rPr>
              <a:t>. Hand-written characters can be recognized using SVM</a:t>
            </a:r>
            <a:r>
              <a:rPr lang="en-US" dirty="0" smtClean="0">
                <a:latin typeface="Times New Roman" charset="0"/>
                <a:ea typeface="Times New Roman" charset="0"/>
                <a:cs typeface="Times New Roman" charset="0"/>
              </a:rPr>
              <a:t>.</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909946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60000"/>
                    <a:lumOff val="40000"/>
                  </a:schemeClr>
                </a:solidFill>
                <a:latin typeface="Times New Roman" charset="0"/>
                <a:ea typeface="Times New Roman" charset="0"/>
                <a:cs typeface="Times New Roman" charset="0"/>
              </a:rPr>
              <a:t>References </a:t>
            </a:r>
            <a:endParaRPr lang="en-US" b="1" dirty="0">
              <a:solidFill>
                <a:schemeClr val="accent1">
                  <a:lumMod val="60000"/>
                  <a:lumOff val="40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1141412" y="2249486"/>
            <a:ext cx="9905999" cy="4326125"/>
          </a:xfrm>
        </p:spPr>
        <p:txBody>
          <a:bodyPr>
            <a:normAutofit fontScale="92500" lnSpcReduction="20000"/>
          </a:bodyPr>
          <a:lstStyle/>
          <a:p>
            <a:r>
              <a:rPr lang="en-US" dirty="0">
                <a:solidFill>
                  <a:schemeClr val="accent1">
                    <a:lumMod val="60000"/>
                    <a:lumOff val="40000"/>
                  </a:schemeClr>
                </a:solidFill>
                <a:latin typeface="Times New Roman" charset="0"/>
                <a:ea typeface="Times New Roman" charset="0"/>
                <a:cs typeface="Times New Roman" charset="0"/>
              </a:rPr>
              <a:t>https://</a:t>
            </a:r>
            <a:r>
              <a:rPr lang="en-US" dirty="0" err="1" smtClean="0">
                <a:solidFill>
                  <a:schemeClr val="accent1">
                    <a:lumMod val="60000"/>
                    <a:lumOff val="40000"/>
                  </a:schemeClr>
                </a:solidFill>
                <a:latin typeface="Times New Roman" charset="0"/>
                <a:ea typeface="Times New Roman" charset="0"/>
                <a:cs typeface="Times New Roman" charset="0"/>
              </a:rPr>
              <a:t>machinelearningmastery.com</a:t>
            </a:r>
            <a:endParaRPr lang="en-US" dirty="0" smtClean="0">
              <a:solidFill>
                <a:schemeClr val="accent1">
                  <a:lumMod val="60000"/>
                  <a:lumOff val="40000"/>
                </a:schemeClr>
              </a:solidFill>
              <a:latin typeface="Times New Roman" charset="0"/>
              <a:ea typeface="Times New Roman" charset="0"/>
              <a:cs typeface="Times New Roman" charset="0"/>
            </a:endParaRPr>
          </a:p>
          <a:p>
            <a:r>
              <a:rPr lang="en-US" dirty="0">
                <a:solidFill>
                  <a:schemeClr val="accent1">
                    <a:lumMod val="60000"/>
                    <a:lumOff val="40000"/>
                  </a:schemeClr>
                </a:solidFill>
                <a:latin typeface="Times New Roman" charset="0"/>
                <a:ea typeface="Times New Roman" charset="0"/>
                <a:cs typeface="Times New Roman" charset="0"/>
                <a:hlinkClick r:id="rId2"/>
              </a:rPr>
              <a:t>http://</a:t>
            </a:r>
            <a:r>
              <a:rPr lang="en-US" dirty="0" smtClean="0">
                <a:solidFill>
                  <a:schemeClr val="accent1">
                    <a:lumMod val="60000"/>
                    <a:lumOff val="40000"/>
                  </a:schemeClr>
                </a:solidFill>
                <a:latin typeface="Times New Roman" charset="0"/>
                <a:ea typeface="Times New Roman" charset="0"/>
                <a:cs typeface="Times New Roman" charset="0"/>
                <a:hlinkClick r:id="rId2"/>
              </a:rPr>
              <a:t>analyticsvidhya.com</a:t>
            </a:r>
            <a:endParaRPr lang="en-US" dirty="0" smtClean="0">
              <a:solidFill>
                <a:schemeClr val="accent1">
                  <a:lumMod val="60000"/>
                  <a:lumOff val="40000"/>
                </a:schemeClr>
              </a:solidFill>
              <a:latin typeface="Times New Roman" charset="0"/>
              <a:ea typeface="Times New Roman" charset="0"/>
              <a:cs typeface="Times New Roman" charset="0"/>
            </a:endParaRPr>
          </a:p>
          <a:p>
            <a:r>
              <a:rPr lang="en-US" dirty="0">
                <a:solidFill>
                  <a:schemeClr val="accent1">
                    <a:lumMod val="60000"/>
                    <a:lumOff val="40000"/>
                  </a:schemeClr>
                </a:solidFill>
                <a:latin typeface="Times New Roman" charset="0"/>
                <a:ea typeface="Times New Roman" charset="0"/>
                <a:cs typeface="Times New Roman" charset="0"/>
                <a:hlinkClick r:id="rId3"/>
              </a:rPr>
              <a:t>https://</a:t>
            </a:r>
            <a:r>
              <a:rPr lang="en-US" dirty="0" smtClean="0">
                <a:solidFill>
                  <a:schemeClr val="accent1">
                    <a:lumMod val="60000"/>
                    <a:lumOff val="40000"/>
                  </a:schemeClr>
                </a:solidFill>
                <a:latin typeface="Times New Roman" charset="0"/>
                <a:ea typeface="Times New Roman" charset="0"/>
                <a:cs typeface="Times New Roman" charset="0"/>
                <a:hlinkClick r:id="rId3"/>
              </a:rPr>
              <a:t>www.youtube.com/channel/UC8gfDlJagsw5wX2cldDM9Nw</a:t>
            </a:r>
            <a:endParaRPr lang="en-US" dirty="0" smtClean="0">
              <a:solidFill>
                <a:schemeClr val="accent1">
                  <a:lumMod val="60000"/>
                  <a:lumOff val="40000"/>
                </a:schemeClr>
              </a:solidFill>
              <a:latin typeface="Times New Roman" charset="0"/>
              <a:ea typeface="Times New Roman" charset="0"/>
              <a:cs typeface="Times New Roman" charset="0"/>
            </a:endParaRPr>
          </a:p>
          <a:p>
            <a:r>
              <a:rPr lang="en-US" dirty="0">
                <a:solidFill>
                  <a:schemeClr val="accent1">
                    <a:lumMod val="60000"/>
                    <a:lumOff val="40000"/>
                  </a:schemeClr>
                </a:solidFill>
                <a:latin typeface="Times New Roman" charset="0"/>
                <a:ea typeface="Times New Roman" charset="0"/>
                <a:cs typeface="Times New Roman" charset="0"/>
              </a:rPr>
              <a:t>http://</a:t>
            </a:r>
            <a:r>
              <a:rPr lang="en-US" dirty="0" err="1" smtClean="0">
                <a:solidFill>
                  <a:schemeClr val="accent1">
                    <a:lumMod val="60000"/>
                    <a:lumOff val="40000"/>
                  </a:schemeClr>
                </a:solidFill>
                <a:latin typeface="Times New Roman" charset="0"/>
                <a:ea typeface="Times New Roman" charset="0"/>
                <a:cs typeface="Times New Roman" charset="0"/>
              </a:rPr>
              <a:t>wikimediafoundation.org</a:t>
            </a:r>
            <a:endParaRPr lang="en-US" dirty="0" smtClean="0">
              <a:solidFill>
                <a:schemeClr val="accent1">
                  <a:lumMod val="60000"/>
                  <a:lumOff val="40000"/>
                </a:schemeClr>
              </a:solidFill>
              <a:latin typeface="Times New Roman" charset="0"/>
              <a:ea typeface="Times New Roman" charset="0"/>
              <a:cs typeface="Times New Roman" charset="0"/>
            </a:endParaRPr>
          </a:p>
          <a:p>
            <a:r>
              <a:rPr lang="en-US" dirty="0">
                <a:solidFill>
                  <a:schemeClr val="accent1">
                    <a:lumMod val="60000"/>
                    <a:lumOff val="40000"/>
                  </a:schemeClr>
                </a:solidFill>
                <a:latin typeface="Times New Roman" charset="0"/>
                <a:ea typeface="Times New Roman" charset="0"/>
                <a:cs typeface="Times New Roman" charset="0"/>
                <a:hlinkClick r:id="rId4"/>
              </a:rPr>
              <a:t>https://</a:t>
            </a:r>
            <a:r>
              <a:rPr lang="en-US" dirty="0" smtClean="0">
                <a:solidFill>
                  <a:schemeClr val="accent1">
                    <a:lumMod val="60000"/>
                    <a:lumOff val="40000"/>
                  </a:schemeClr>
                </a:solidFill>
                <a:latin typeface="Times New Roman" charset="0"/>
                <a:ea typeface="Times New Roman" charset="0"/>
                <a:cs typeface="Times New Roman" charset="0"/>
                <a:hlinkClick r:id="rId4"/>
              </a:rPr>
              <a:t>www.youtube.com/user/MIT</a:t>
            </a:r>
            <a:endParaRPr lang="en-US" dirty="0" smtClean="0">
              <a:solidFill>
                <a:schemeClr val="accent1">
                  <a:lumMod val="60000"/>
                  <a:lumOff val="40000"/>
                </a:schemeClr>
              </a:solidFill>
              <a:latin typeface="Times New Roman" charset="0"/>
              <a:ea typeface="Times New Roman" charset="0"/>
              <a:cs typeface="Times New Roman" charset="0"/>
            </a:endParaRPr>
          </a:p>
          <a:p>
            <a:r>
              <a:rPr lang="en-US" dirty="0">
                <a:solidFill>
                  <a:schemeClr val="accent1">
                    <a:lumMod val="60000"/>
                    <a:lumOff val="40000"/>
                  </a:schemeClr>
                </a:solidFill>
                <a:latin typeface="Times New Roman" charset="0"/>
                <a:ea typeface="Times New Roman" charset="0"/>
                <a:cs typeface="Times New Roman" charset="0"/>
              </a:rPr>
              <a:t>https://</a:t>
            </a:r>
            <a:r>
              <a:rPr lang="en-US" dirty="0" err="1">
                <a:solidFill>
                  <a:schemeClr val="accent1">
                    <a:lumMod val="60000"/>
                    <a:lumOff val="40000"/>
                  </a:schemeClr>
                </a:solidFill>
                <a:latin typeface="Times New Roman" charset="0"/>
                <a:ea typeface="Times New Roman" charset="0"/>
                <a:cs typeface="Times New Roman" charset="0"/>
              </a:rPr>
              <a:t>www.youtube.com</a:t>
            </a:r>
            <a:r>
              <a:rPr lang="en-US" dirty="0">
                <a:solidFill>
                  <a:schemeClr val="accent1">
                    <a:lumMod val="60000"/>
                    <a:lumOff val="40000"/>
                  </a:schemeClr>
                </a:solidFill>
                <a:latin typeface="Times New Roman" charset="0"/>
                <a:ea typeface="Times New Roman" charset="0"/>
                <a:cs typeface="Times New Roman" charset="0"/>
              </a:rPr>
              <a:t>/user/</a:t>
            </a:r>
            <a:r>
              <a:rPr lang="en-US" dirty="0" err="1">
                <a:solidFill>
                  <a:schemeClr val="accent1">
                    <a:lumMod val="60000"/>
                    <a:lumOff val="40000"/>
                  </a:schemeClr>
                </a:solidFill>
                <a:latin typeface="Times New Roman" charset="0"/>
                <a:ea typeface="Times New Roman" charset="0"/>
                <a:cs typeface="Times New Roman" charset="0"/>
              </a:rPr>
              <a:t>stanfordeng</a:t>
            </a:r>
            <a:endParaRPr lang="en-US" dirty="0" smtClean="0">
              <a:solidFill>
                <a:schemeClr val="accent1">
                  <a:lumMod val="60000"/>
                  <a:lumOff val="40000"/>
                </a:schemeClr>
              </a:solidFill>
              <a:latin typeface="Times New Roman" charset="0"/>
              <a:ea typeface="Times New Roman" charset="0"/>
              <a:cs typeface="Times New Roman" charset="0"/>
            </a:endParaRPr>
          </a:p>
          <a:p>
            <a:r>
              <a:rPr lang="en-US" dirty="0" smtClean="0">
                <a:latin typeface="Times New Roman" charset="0"/>
                <a:ea typeface="Times New Roman" charset="0"/>
                <a:cs typeface="Times New Roman" charset="0"/>
              </a:rPr>
              <a:t>Python for data analysis by Wes McKinney, </a:t>
            </a:r>
            <a:r>
              <a:rPr lang="en-US" dirty="0" err="1" smtClean="0">
                <a:latin typeface="Times New Roman" charset="0"/>
                <a:ea typeface="Times New Roman" charset="0"/>
                <a:cs typeface="Times New Roman" charset="0"/>
              </a:rPr>
              <a:t>Oreilly</a:t>
            </a:r>
            <a:r>
              <a:rPr lang="en-US" dirty="0" smtClean="0">
                <a:latin typeface="Times New Roman" charset="0"/>
                <a:ea typeface="Times New Roman" charset="0"/>
                <a:cs typeface="Times New Roman" charset="0"/>
              </a:rPr>
              <a:t> Publication</a:t>
            </a:r>
          </a:p>
          <a:p>
            <a:r>
              <a:rPr lang="en-US" dirty="0" smtClean="0">
                <a:latin typeface="Times New Roman" charset="0"/>
                <a:ea typeface="Times New Roman" charset="0"/>
                <a:cs typeface="Times New Roman" charset="0"/>
              </a:rPr>
              <a:t>Python Machine Learning by Sebastian </a:t>
            </a:r>
            <a:r>
              <a:rPr lang="en-US" dirty="0" err="1" smtClean="0">
                <a:latin typeface="Times New Roman" charset="0"/>
                <a:ea typeface="Times New Roman" charset="0"/>
                <a:cs typeface="Times New Roman" charset="0"/>
              </a:rPr>
              <a:t>Rasckha</a:t>
            </a:r>
            <a:r>
              <a:rPr lang="en-US" dirty="0" smtClean="0">
                <a:latin typeface="Times New Roman" charset="0"/>
                <a:ea typeface="Times New Roman" charset="0"/>
                <a:cs typeface="Times New Roman" charset="0"/>
              </a:rPr>
              <a:t>, </a:t>
            </a:r>
            <a:r>
              <a:rPr lang="en-US" dirty="0" err="1" smtClean="0">
                <a:latin typeface="Times New Roman" charset="0"/>
                <a:ea typeface="Times New Roman" charset="0"/>
                <a:cs typeface="Times New Roman" charset="0"/>
              </a:rPr>
              <a:t>Packtt</a:t>
            </a:r>
            <a:r>
              <a:rPr lang="en-US" dirty="0" smtClean="0">
                <a:latin typeface="Times New Roman" charset="0"/>
                <a:ea typeface="Times New Roman" charset="0"/>
                <a:cs typeface="Times New Roman" charset="0"/>
              </a:rPr>
              <a:t> Publication</a:t>
            </a:r>
          </a:p>
          <a:p>
            <a:r>
              <a:rPr lang="en-US" dirty="0" err="1" smtClean="0">
                <a:latin typeface="Times New Roman" charset="0"/>
                <a:ea typeface="Times New Roman" charset="0"/>
                <a:cs typeface="Times New Roman" charset="0"/>
              </a:rPr>
              <a:t>Coursera</a:t>
            </a:r>
            <a:r>
              <a:rPr lang="en-US" dirty="0" smtClean="0">
                <a:latin typeface="Times New Roman" charset="0"/>
                <a:ea typeface="Times New Roman" charset="0"/>
                <a:cs typeface="Times New Roman" charset="0"/>
              </a:rPr>
              <a:t> machine learning course by Prof. Andrew Ng</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0606507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60000"/>
                    <a:lumOff val="40000"/>
                  </a:schemeClr>
                </a:solidFill>
                <a:latin typeface="Times New Roman" charset="0"/>
                <a:ea typeface="Times New Roman" charset="0"/>
                <a:cs typeface="Times New Roman" charset="0"/>
              </a:rPr>
              <a:t>Types</a:t>
            </a:r>
            <a:r>
              <a:rPr lang="en-US" b="1" dirty="0">
                <a:solidFill>
                  <a:schemeClr val="accent1">
                    <a:lumMod val="60000"/>
                    <a:lumOff val="40000"/>
                  </a:schemeClr>
                </a:solidFill>
              </a:rPr>
              <a:t> of Machine Learning</a:t>
            </a:r>
            <a:endParaRPr lang="en-IN" dirty="0"/>
          </a:p>
        </p:txBody>
      </p:sp>
      <p:sp>
        <p:nvSpPr>
          <p:cNvPr id="3" name="Content Placeholder 2"/>
          <p:cNvSpPr>
            <a:spLocks noGrp="1"/>
          </p:cNvSpPr>
          <p:nvPr>
            <p:ph idx="1"/>
          </p:nvPr>
        </p:nvSpPr>
        <p:spPr/>
        <p:txBody>
          <a:bodyPr>
            <a:normAutofit fontScale="70000" lnSpcReduction="20000"/>
          </a:bodyPr>
          <a:lstStyle/>
          <a:p>
            <a:r>
              <a:rPr lang="en-IN" sz="2800" b="1" dirty="0">
                <a:latin typeface="Times New Roman" charset="0"/>
                <a:ea typeface="Times New Roman" charset="0"/>
                <a:cs typeface="Times New Roman" charset="0"/>
              </a:rPr>
              <a:t>Supervised Learning</a:t>
            </a:r>
          </a:p>
          <a:p>
            <a:pPr marL="45720" indent="0">
              <a:buNone/>
            </a:pPr>
            <a:r>
              <a:rPr lang="en-IN" dirty="0">
                <a:latin typeface="Times New Roman" charset="0"/>
                <a:ea typeface="Times New Roman" charset="0"/>
                <a:cs typeface="Times New Roman" charset="0"/>
              </a:rPr>
              <a:t>	Inferring a function from </a:t>
            </a:r>
            <a:r>
              <a:rPr lang="en-IN" b="1" dirty="0">
                <a:latin typeface="Times New Roman" charset="0"/>
                <a:ea typeface="Times New Roman" charset="0"/>
                <a:cs typeface="Times New Roman" charset="0"/>
              </a:rPr>
              <a:t>labelled</a:t>
            </a:r>
            <a:r>
              <a:rPr lang="en-IN" dirty="0">
                <a:latin typeface="Times New Roman" charset="0"/>
                <a:ea typeface="Times New Roman" charset="0"/>
                <a:cs typeface="Times New Roman" charset="0"/>
              </a:rPr>
              <a:t> training data. A supervised learning algorithm </a:t>
            </a:r>
            <a:r>
              <a:rPr lang="en-IN" dirty="0" smtClean="0">
                <a:latin typeface="Times New Roman" charset="0"/>
                <a:ea typeface="Times New Roman" charset="0"/>
                <a:cs typeface="Times New Roman" charset="0"/>
              </a:rPr>
              <a:t>analyses </a:t>
            </a:r>
            <a:r>
              <a:rPr lang="en-IN" dirty="0">
                <a:latin typeface="Times New Roman" charset="0"/>
                <a:ea typeface="Times New Roman" charset="0"/>
                <a:cs typeface="Times New Roman" charset="0"/>
              </a:rPr>
              <a:t>the training </a:t>
            </a:r>
            <a:r>
              <a:rPr lang="en-IN" dirty="0" smtClean="0">
                <a:latin typeface="Times New Roman" charset="0"/>
                <a:ea typeface="Times New Roman" charset="0"/>
                <a:cs typeface="Times New Roman" charset="0"/>
              </a:rPr>
              <a:t>	data </a:t>
            </a:r>
            <a:r>
              <a:rPr lang="en-IN" dirty="0">
                <a:latin typeface="Times New Roman" charset="0"/>
                <a:ea typeface="Times New Roman" charset="0"/>
                <a:cs typeface="Times New Roman" charset="0"/>
              </a:rPr>
              <a:t>(a list of input and their correct output) and </a:t>
            </a:r>
            <a:r>
              <a:rPr lang="en-IN" dirty="0" smtClean="0">
                <a:latin typeface="Times New Roman" charset="0"/>
                <a:ea typeface="Times New Roman" charset="0"/>
                <a:cs typeface="Times New Roman" charset="0"/>
              </a:rPr>
              <a:t>produces</a:t>
            </a:r>
            <a:r>
              <a:rPr lang="en-IN" dirty="0">
                <a:latin typeface="Times New Roman" charset="0"/>
                <a:ea typeface="Times New Roman" charset="0"/>
                <a:cs typeface="Times New Roman" charset="0"/>
              </a:rPr>
              <a:t> </a:t>
            </a:r>
            <a:r>
              <a:rPr lang="en-IN" dirty="0" smtClean="0">
                <a:latin typeface="Times New Roman" charset="0"/>
                <a:ea typeface="Times New Roman" charset="0"/>
                <a:cs typeface="Times New Roman" charset="0"/>
              </a:rPr>
              <a:t>an </a:t>
            </a:r>
            <a:r>
              <a:rPr lang="en-IN" dirty="0">
                <a:latin typeface="Times New Roman" charset="0"/>
                <a:ea typeface="Times New Roman" charset="0"/>
                <a:cs typeface="Times New Roman" charset="0"/>
              </a:rPr>
              <a:t>appropriate function, which can be used </a:t>
            </a:r>
            <a:r>
              <a:rPr lang="en-IN" dirty="0" smtClean="0">
                <a:latin typeface="Times New Roman" charset="0"/>
                <a:ea typeface="Times New Roman" charset="0"/>
                <a:cs typeface="Times New Roman" charset="0"/>
              </a:rPr>
              <a:t>	for </a:t>
            </a:r>
            <a:r>
              <a:rPr lang="en-IN" dirty="0">
                <a:latin typeface="Times New Roman" charset="0"/>
                <a:ea typeface="Times New Roman" charset="0"/>
                <a:cs typeface="Times New Roman" charset="0"/>
              </a:rPr>
              <a:t>mapping new examples.</a:t>
            </a:r>
          </a:p>
          <a:p>
            <a:r>
              <a:rPr lang="en-IN" sz="2800" b="1" dirty="0">
                <a:latin typeface="Times New Roman" charset="0"/>
                <a:ea typeface="Times New Roman" charset="0"/>
                <a:cs typeface="Times New Roman" charset="0"/>
              </a:rPr>
              <a:t>Unsupervised Learning</a:t>
            </a:r>
          </a:p>
          <a:p>
            <a:pPr marL="45720" indent="0">
              <a:buNone/>
            </a:pPr>
            <a:r>
              <a:rPr lang="en-IN" dirty="0">
                <a:latin typeface="Times New Roman" charset="0"/>
                <a:ea typeface="Times New Roman" charset="0"/>
                <a:cs typeface="Times New Roman" charset="0"/>
              </a:rPr>
              <a:t>	Inferring a function to describe hidden structure from </a:t>
            </a:r>
            <a:r>
              <a:rPr lang="en-IN" b="1" dirty="0">
                <a:latin typeface="Times New Roman" charset="0"/>
                <a:ea typeface="Times New Roman" charset="0"/>
                <a:cs typeface="Times New Roman" charset="0"/>
              </a:rPr>
              <a:t>unlabelled</a:t>
            </a:r>
            <a:r>
              <a:rPr lang="en-IN" dirty="0">
                <a:latin typeface="Times New Roman" charset="0"/>
                <a:ea typeface="Times New Roman" charset="0"/>
                <a:cs typeface="Times New Roman" charset="0"/>
              </a:rPr>
              <a:t> data. No labels </a:t>
            </a:r>
            <a:r>
              <a:rPr lang="en-IN" dirty="0" smtClean="0">
                <a:latin typeface="Times New Roman" charset="0"/>
                <a:ea typeface="Times New Roman" charset="0"/>
                <a:cs typeface="Times New Roman" charset="0"/>
              </a:rPr>
              <a:t>are </a:t>
            </a:r>
            <a:r>
              <a:rPr lang="en-IN" dirty="0">
                <a:latin typeface="Times New Roman" charset="0"/>
                <a:ea typeface="Times New Roman" charset="0"/>
                <a:cs typeface="Times New Roman" charset="0"/>
              </a:rPr>
              <a:t>given to the </a:t>
            </a:r>
            <a:r>
              <a:rPr lang="en-IN" dirty="0" smtClean="0">
                <a:latin typeface="Times New Roman" charset="0"/>
                <a:ea typeface="Times New Roman" charset="0"/>
                <a:cs typeface="Times New Roman" charset="0"/>
              </a:rPr>
              <a:t>	learning </a:t>
            </a:r>
            <a:r>
              <a:rPr lang="en-IN" dirty="0">
                <a:latin typeface="Times New Roman" charset="0"/>
                <a:ea typeface="Times New Roman" charset="0"/>
                <a:cs typeface="Times New Roman" charset="0"/>
              </a:rPr>
              <a:t>algorithm, leaving it on its own to find structure in its </a:t>
            </a:r>
            <a:r>
              <a:rPr lang="en-IN" dirty="0" smtClean="0">
                <a:latin typeface="Times New Roman" charset="0"/>
                <a:ea typeface="Times New Roman" charset="0"/>
                <a:cs typeface="Times New Roman" charset="0"/>
              </a:rPr>
              <a:t>input</a:t>
            </a:r>
            <a:r>
              <a:rPr lang="en-IN" dirty="0">
                <a:latin typeface="Times New Roman" charset="0"/>
                <a:ea typeface="Times New Roman" charset="0"/>
                <a:cs typeface="Times New Roman" charset="0"/>
              </a:rPr>
              <a:t>.</a:t>
            </a:r>
          </a:p>
          <a:p>
            <a:r>
              <a:rPr lang="en-IN" sz="2800" b="1" dirty="0">
                <a:latin typeface="Times New Roman" charset="0"/>
                <a:ea typeface="Times New Roman" charset="0"/>
                <a:cs typeface="Times New Roman" charset="0"/>
              </a:rPr>
              <a:t>Reinforcement Learning</a:t>
            </a:r>
          </a:p>
          <a:p>
            <a:pPr marL="45720" indent="0">
              <a:buNone/>
            </a:pPr>
            <a:r>
              <a:rPr lang="en-IN" b="1" dirty="0">
                <a:latin typeface="Times New Roman" charset="0"/>
                <a:ea typeface="Times New Roman" charset="0"/>
                <a:cs typeface="Times New Roman" charset="0"/>
              </a:rPr>
              <a:t>	</a:t>
            </a:r>
            <a:r>
              <a:rPr lang="en-IN" dirty="0">
                <a:latin typeface="Times New Roman" charset="0"/>
                <a:ea typeface="Times New Roman" charset="0"/>
                <a:cs typeface="Times New Roman" charset="0"/>
              </a:rPr>
              <a:t>Concerned with how software agents ought to take actions in an environment so </a:t>
            </a:r>
            <a:r>
              <a:rPr lang="en-IN" dirty="0" smtClean="0">
                <a:latin typeface="Times New Roman" charset="0"/>
                <a:ea typeface="Times New Roman" charset="0"/>
                <a:cs typeface="Times New Roman" charset="0"/>
              </a:rPr>
              <a:t>as </a:t>
            </a:r>
            <a:r>
              <a:rPr lang="en-IN" dirty="0">
                <a:latin typeface="Times New Roman" charset="0"/>
                <a:ea typeface="Times New Roman" charset="0"/>
                <a:cs typeface="Times New Roman" charset="0"/>
              </a:rPr>
              <a:t>to maximize </a:t>
            </a:r>
            <a:r>
              <a:rPr lang="en-IN" dirty="0" smtClean="0">
                <a:latin typeface="Times New Roman" charset="0"/>
                <a:ea typeface="Times New Roman" charset="0"/>
                <a:cs typeface="Times New Roman" charset="0"/>
              </a:rPr>
              <a:t>	some </a:t>
            </a:r>
            <a:r>
              <a:rPr lang="en-IN" dirty="0" smtClean="0">
                <a:latin typeface="Times New Roman" charset="0"/>
                <a:ea typeface="Times New Roman" charset="0"/>
                <a:cs typeface="Times New Roman" charset="0"/>
              </a:rPr>
              <a:t>notion </a:t>
            </a:r>
            <a:r>
              <a:rPr lang="en-IN" dirty="0">
                <a:latin typeface="Times New Roman" charset="0"/>
                <a:ea typeface="Times New Roman" charset="0"/>
                <a:cs typeface="Times New Roman" charset="0"/>
              </a:rPr>
              <a:t>of cumulative reward.</a:t>
            </a:r>
          </a:p>
          <a:p>
            <a:endParaRPr lang="en-IN" dirty="0">
              <a:latin typeface="Times New Roman" charset="0"/>
              <a:ea typeface="Times New Roman" charset="0"/>
              <a:cs typeface="Times New Roman" charset="0"/>
            </a:endParaRPr>
          </a:p>
        </p:txBody>
      </p:sp>
    </p:spTree>
    <p:extLst>
      <p:ext uri="{BB962C8B-B14F-4D97-AF65-F5344CB8AC3E}">
        <p14:creationId xmlns:p14="http://schemas.microsoft.com/office/powerpoint/2010/main" val="3977693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557048"/>
            <a:ext cx="9905998" cy="856116"/>
          </a:xfrm>
        </p:spPr>
        <p:txBody>
          <a:bodyPr/>
          <a:lstStyle/>
          <a:p>
            <a:r>
              <a:rPr lang="en-US" b="1" dirty="0">
                <a:solidFill>
                  <a:schemeClr val="accent1">
                    <a:lumMod val="60000"/>
                    <a:lumOff val="40000"/>
                  </a:schemeClr>
                </a:solidFill>
              </a:rPr>
              <a:t>Types of </a:t>
            </a:r>
            <a:r>
              <a:rPr lang="en-US" b="1" dirty="0">
                <a:solidFill>
                  <a:schemeClr val="accent1">
                    <a:lumMod val="60000"/>
                    <a:lumOff val="40000"/>
                  </a:schemeClr>
                </a:solidFill>
                <a:latin typeface="Times New Roman" charset="0"/>
                <a:ea typeface="Times New Roman" charset="0"/>
                <a:cs typeface="Times New Roman" charset="0"/>
              </a:rPr>
              <a:t>Supervised</a:t>
            </a:r>
            <a:r>
              <a:rPr lang="en-US" b="1" dirty="0">
                <a:solidFill>
                  <a:schemeClr val="accent1">
                    <a:lumMod val="60000"/>
                    <a:lumOff val="40000"/>
                  </a:schemeClr>
                </a:solidFill>
              </a:rPr>
              <a:t> Learning</a:t>
            </a:r>
            <a:endParaRPr lang="en-IN" dirty="0"/>
          </a:p>
        </p:txBody>
      </p:sp>
      <p:sp>
        <p:nvSpPr>
          <p:cNvPr id="3" name="Content Placeholder 2"/>
          <p:cNvSpPr>
            <a:spLocks noGrp="1"/>
          </p:cNvSpPr>
          <p:nvPr>
            <p:ph idx="1"/>
          </p:nvPr>
        </p:nvSpPr>
        <p:spPr>
          <a:xfrm>
            <a:off x="1141412" y="1413164"/>
            <a:ext cx="10398947" cy="5444835"/>
          </a:xfrm>
        </p:spPr>
        <p:txBody>
          <a:bodyPr>
            <a:noAutofit/>
          </a:bodyPr>
          <a:lstStyle/>
          <a:p>
            <a:r>
              <a:rPr lang="en-US" sz="1600" b="1" dirty="0">
                <a:latin typeface="Times New Roman" charset="0"/>
                <a:ea typeface="Times New Roman" charset="0"/>
                <a:cs typeface="Times New Roman" charset="0"/>
              </a:rPr>
              <a:t>Regression</a:t>
            </a:r>
          </a:p>
          <a:p>
            <a:pPr marL="45720" indent="0" algn="just">
              <a:buNone/>
            </a:pPr>
            <a:r>
              <a:rPr lang="en-US" sz="1400" dirty="0">
                <a:latin typeface="Times New Roman" charset="0"/>
                <a:ea typeface="Times New Roman" charset="0"/>
                <a:cs typeface="Times New Roman" charset="0"/>
              </a:rPr>
              <a:t>	</a:t>
            </a:r>
            <a:r>
              <a:rPr lang="en-IN" sz="1400" dirty="0">
                <a:latin typeface="Times New Roman" charset="0"/>
                <a:ea typeface="Times New Roman" charset="0"/>
                <a:cs typeface="Times New Roman" charset="0"/>
              </a:rPr>
              <a:t>In a regression problem, we are trying to predict results within a continuous </a:t>
            </a:r>
            <a:r>
              <a:rPr lang="en-IN" sz="1400" dirty="0" smtClean="0">
                <a:latin typeface="Times New Roman" charset="0"/>
                <a:ea typeface="Times New Roman" charset="0"/>
                <a:cs typeface="Times New Roman" charset="0"/>
              </a:rPr>
              <a:t>output</a:t>
            </a:r>
            <a:r>
              <a:rPr lang="en-IN" sz="1400" dirty="0">
                <a:latin typeface="Times New Roman" charset="0"/>
                <a:ea typeface="Times New Roman" charset="0"/>
                <a:cs typeface="Times New Roman" charset="0"/>
              </a:rPr>
              <a:t>, meaning that we are trying to </a:t>
            </a:r>
            <a:r>
              <a:rPr lang="en-IN" sz="1400" dirty="0" smtClean="0">
                <a:latin typeface="Times New Roman" charset="0"/>
                <a:ea typeface="Times New Roman" charset="0"/>
                <a:cs typeface="Times New Roman" charset="0"/>
              </a:rPr>
              <a:t>map 	input variables </a:t>
            </a:r>
            <a:r>
              <a:rPr lang="en-IN" sz="1400" dirty="0">
                <a:latin typeface="Times New Roman" charset="0"/>
                <a:ea typeface="Times New Roman" charset="0"/>
                <a:cs typeface="Times New Roman" charset="0"/>
              </a:rPr>
              <a:t>to some continuous </a:t>
            </a:r>
            <a:r>
              <a:rPr lang="en-IN" sz="1400" dirty="0" smtClean="0">
                <a:latin typeface="Times New Roman" charset="0"/>
                <a:ea typeface="Times New Roman" charset="0"/>
                <a:cs typeface="Times New Roman" charset="0"/>
              </a:rPr>
              <a:t>function</a:t>
            </a:r>
            <a:r>
              <a:rPr lang="en-IN" sz="1400" dirty="0">
                <a:latin typeface="Times New Roman" charset="0"/>
                <a:ea typeface="Times New Roman" charset="0"/>
                <a:cs typeface="Times New Roman" charset="0"/>
              </a:rPr>
              <a:t>. For example, predicting housing prices where the output is a real </a:t>
            </a:r>
            <a:r>
              <a:rPr lang="en-IN" sz="1400" dirty="0" smtClean="0">
                <a:latin typeface="Times New Roman" charset="0"/>
                <a:ea typeface="Times New Roman" charset="0"/>
                <a:cs typeface="Times New Roman" charset="0"/>
              </a:rPr>
              <a:t>number</a:t>
            </a:r>
            <a:r>
              <a:rPr lang="en-IN" sz="1400" dirty="0">
                <a:latin typeface="Times New Roman" charset="0"/>
                <a:ea typeface="Times New Roman" charset="0"/>
                <a:cs typeface="Times New Roman" charset="0"/>
              </a:rPr>
              <a:t>.</a:t>
            </a:r>
          </a:p>
          <a:p>
            <a:r>
              <a:rPr lang="en-IN" sz="1600" b="1" dirty="0">
                <a:latin typeface="Times New Roman" charset="0"/>
                <a:ea typeface="Times New Roman" charset="0"/>
                <a:cs typeface="Times New Roman" charset="0"/>
              </a:rPr>
              <a:t>Classification</a:t>
            </a:r>
          </a:p>
          <a:p>
            <a:pPr marL="45720" indent="0">
              <a:buNone/>
            </a:pPr>
            <a:r>
              <a:rPr lang="en-IN" sz="1400" b="1" dirty="0">
                <a:latin typeface="Times New Roman" charset="0"/>
                <a:ea typeface="Times New Roman" charset="0"/>
                <a:cs typeface="Times New Roman" charset="0"/>
              </a:rPr>
              <a:t>	</a:t>
            </a:r>
            <a:r>
              <a:rPr lang="en-IN" sz="1400" dirty="0">
                <a:latin typeface="Times New Roman" charset="0"/>
                <a:ea typeface="Times New Roman" charset="0"/>
                <a:cs typeface="Times New Roman" charset="0"/>
              </a:rPr>
              <a:t>In a classification problem, we are instead trying to predict results in a discrete </a:t>
            </a:r>
            <a:r>
              <a:rPr lang="en-IN" sz="1400" dirty="0" smtClean="0">
                <a:latin typeface="Times New Roman" charset="0"/>
                <a:ea typeface="Times New Roman" charset="0"/>
                <a:cs typeface="Times New Roman" charset="0"/>
              </a:rPr>
              <a:t>output</a:t>
            </a:r>
            <a:r>
              <a:rPr lang="en-IN" sz="1400" dirty="0">
                <a:latin typeface="Times New Roman" charset="0"/>
                <a:ea typeface="Times New Roman" charset="0"/>
                <a:cs typeface="Times New Roman" charset="0"/>
              </a:rPr>
              <a:t>. In other words, we are </a:t>
            </a:r>
            <a:r>
              <a:rPr lang="en-IN" sz="1400" dirty="0" smtClean="0">
                <a:latin typeface="Times New Roman" charset="0"/>
                <a:ea typeface="Times New Roman" charset="0"/>
                <a:cs typeface="Times New Roman" charset="0"/>
              </a:rPr>
              <a:t> trying </a:t>
            </a:r>
            <a:r>
              <a:rPr lang="en-IN" sz="1400" dirty="0" smtClean="0">
                <a:latin typeface="Times New Roman" charset="0"/>
                <a:ea typeface="Times New Roman" charset="0"/>
                <a:cs typeface="Times New Roman" charset="0"/>
              </a:rPr>
              <a:t>to 	map </a:t>
            </a:r>
            <a:r>
              <a:rPr lang="en-IN" sz="1400" dirty="0">
                <a:latin typeface="Times New Roman" charset="0"/>
                <a:ea typeface="Times New Roman" charset="0"/>
                <a:cs typeface="Times New Roman" charset="0"/>
              </a:rPr>
              <a:t>input </a:t>
            </a:r>
            <a:r>
              <a:rPr lang="en-IN" sz="1400" dirty="0" smtClean="0">
                <a:latin typeface="Times New Roman" charset="0"/>
                <a:ea typeface="Times New Roman" charset="0"/>
                <a:cs typeface="Times New Roman" charset="0"/>
              </a:rPr>
              <a:t>variables </a:t>
            </a:r>
            <a:r>
              <a:rPr lang="en-IN" sz="1400" dirty="0">
                <a:latin typeface="Times New Roman" charset="0"/>
                <a:ea typeface="Times New Roman" charset="0"/>
                <a:cs typeface="Times New Roman" charset="0"/>
              </a:rPr>
              <a:t>into discrete </a:t>
            </a:r>
            <a:r>
              <a:rPr lang="en-IN" sz="1400" dirty="0" smtClean="0">
                <a:latin typeface="Times New Roman" charset="0"/>
                <a:ea typeface="Times New Roman" charset="0"/>
                <a:cs typeface="Times New Roman" charset="0"/>
              </a:rPr>
              <a:t>categories</a:t>
            </a:r>
            <a:r>
              <a:rPr lang="en-IN" sz="1400" dirty="0">
                <a:latin typeface="Times New Roman" charset="0"/>
                <a:ea typeface="Times New Roman" charset="0"/>
                <a:cs typeface="Times New Roman" charset="0"/>
              </a:rPr>
              <a:t>. For example, predicting whether a particular email is spam or </a:t>
            </a:r>
            <a:r>
              <a:rPr lang="en-IN" sz="1400" dirty="0" smtClean="0">
                <a:latin typeface="Times New Roman" charset="0"/>
                <a:ea typeface="Times New Roman" charset="0"/>
                <a:cs typeface="Times New Roman" charset="0"/>
              </a:rPr>
              <a:t>not.</a:t>
            </a:r>
          </a:p>
          <a:p>
            <a:pPr marL="285750" indent="-285750"/>
            <a:r>
              <a:rPr lang="en-US" sz="1600" b="1" dirty="0">
                <a:latin typeface="Times New Roman" charset="0"/>
                <a:ea typeface="Times New Roman" charset="0"/>
                <a:cs typeface="Times New Roman" charset="0"/>
              </a:rPr>
              <a:t>Neural Network</a:t>
            </a:r>
          </a:p>
          <a:p>
            <a:pPr marL="0" indent="0" algn="just">
              <a:buNone/>
            </a:pPr>
            <a:r>
              <a:rPr lang="en-US" sz="1400" b="1" dirty="0">
                <a:latin typeface="Times New Roman" charset="0"/>
                <a:ea typeface="Times New Roman" charset="0"/>
                <a:cs typeface="Times New Roman" charset="0"/>
              </a:rPr>
              <a:t>	</a:t>
            </a:r>
            <a:r>
              <a:rPr lang="en-US" sz="1400" dirty="0">
                <a:latin typeface="Times New Roman" charset="0"/>
                <a:ea typeface="Times New Roman" charset="0"/>
                <a:cs typeface="Times New Roman" charset="0"/>
              </a:rPr>
              <a:t>This tool can be used both for regression as well as for classification.</a:t>
            </a:r>
            <a:r>
              <a:rPr lang="en-US" sz="1400" b="1" dirty="0">
                <a:latin typeface="Times New Roman" charset="0"/>
                <a:ea typeface="Times New Roman" charset="0"/>
                <a:cs typeface="Times New Roman" charset="0"/>
              </a:rPr>
              <a:t> </a:t>
            </a:r>
            <a:r>
              <a:rPr lang="en-US" sz="1400" dirty="0">
                <a:latin typeface="Times New Roman" charset="0"/>
                <a:ea typeface="Times New Roman" charset="0"/>
                <a:cs typeface="Times New Roman" charset="0"/>
              </a:rPr>
              <a:t>It consists of one </a:t>
            </a:r>
            <a:r>
              <a:rPr lang="en-US" sz="1400" dirty="0" smtClean="0">
                <a:latin typeface="Times New Roman" charset="0"/>
                <a:ea typeface="Times New Roman" charset="0"/>
                <a:cs typeface="Times New Roman" charset="0"/>
              </a:rPr>
              <a:t>or </a:t>
            </a:r>
            <a:r>
              <a:rPr lang="en-US" sz="1400" dirty="0">
                <a:latin typeface="Times New Roman" charset="0"/>
                <a:ea typeface="Times New Roman" charset="0"/>
                <a:cs typeface="Times New Roman" charset="0"/>
              </a:rPr>
              <a:t>more layers of </a:t>
            </a:r>
            <a:r>
              <a:rPr lang="en-US" sz="1400" dirty="0" smtClean="0">
                <a:latin typeface="Times New Roman" charset="0"/>
                <a:ea typeface="Times New Roman" charset="0"/>
                <a:cs typeface="Times New Roman" charset="0"/>
              </a:rPr>
              <a:t>computational </a:t>
            </a:r>
            <a:r>
              <a:rPr lang="en-US" sz="1400" dirty="0" smtClean="0">
                <a:latin typeface="Times New Roman" charset="0"/>
                <a:ea typeface="Times New Roman" charset="0"/>
                <a:cs typeface="Times New Roman" charset="0"/>
              </a:rPr>
              <a:t>units 	between </a:t>
            </a:r>
            <a:r>
              <a:rPr lang="en-US" sz="1400" dirty="0" smtClean="0">
                <a:latin typeface="Times New Roman" charset="0"/>
                <a:ea typeface="Times New Roman" charset="0"/>
                <a:cs typeface="Times New Roman" charset="0"/>
              </a:rPr>
              <a:t>the </a:t>
            </a:r>
            <a:r>
              <a:rPr lang="en-US" sz="1400" dirty="0">
                <a:latin typeface="Times New Roman" charset="0"/>
                <a:ea typeface="Times New Roman" charset="0"/>
                <a:cs typeface="Times New Roman" charset="0"/>
              </a:rPr>
              <a:t>input and output for modelling </a:t>
            </a:r>
            <a:r>
              <a:rPr lang="en-US" sz="1400" dirty="0" smtClean="0">
                <a:latin typeface="Times New Roman" charset="0"/>
                <a:ea typeface="Times New Roman" charset="0"/>
                <a:cs typeface="Times New Roman" charset="0"/>
              </a:rPr>
              <a:t>the </a:t>
            </a:r>
            <a:r>
              <a:rPr lang="en-US" sz="1400" dirty="0">
                <a:latin typeface="Times New Roman" charset="0"/>
                <a:ea typeface="Times New Roman" charset="0"/>
                <a:cs typeface="Times New Roman" charset="0"/>
              </a:rPr>
              <a:t>problem using </a:t>
            </a:r>
            <a:r>
              <a:rPr lang="en-US" sz="1400" dirty="0" smtClean="0">
                <a:latin typeface="Times New Roman" charset="0"/>
                <a:ea typeface="Times New Roman" charset="0"/>
                <a:cs typeface="Times New Roman" charset="0"/>
              </a:rPr>
              <a:t>Back Propagation Algorithm</a:t>
            </a:r>
            <a:r>
              <a:rPr lang="en-US" sz="1400" dirty="0">
                <a:latin typeface="Times New Roman" charset="0"/>
                <a:ea typeface="Times New Roman" charset="0"/>
                <a:cs typeface="Times New Roman" charset="0"/>
              </a:rPr>
              <a:t>. For complex problems </a:t>
            </a:r>
            <a:r>
              <a:rPr lang="en-US" sz="1400" dirty="0" smtClean="0">
                <a:latin typeface="Times New Roman" charset="0"/>
                <a:ea typeface="Times New Roman" charset="0"/>
                <a:cs typeface="Times New Roman" charset="0"/>
              </a:rPr>
              <a:t>	with many </a:t>
            </a:r>
            <a:r>
              <a:rPr lang="en-US" sz="1400" dirty="0" smtClean="0">
                <a:latin typeface="Times New Roman" charset="0"/>
                <a:ea typeface="Times New Roman" charset="0"/>
                <a:cs typeface="Times New Roman" charset="0"/>
              </a:rPr>
              <a:t>	features to model</a:t>
            </a:r>
            <a:r>
              <a:rPr lang="en-US" sz="1400" dirty="0">
                <a:latin typeface="Times New Roman" charset="0"/>
                <a:ea typeface="Times New Roman" charset="0"/>
                <a:cs typeface="Times New Roman" charset="0"/>
              </a:rPr>
              <a:t>, neural network provide efficient </a:t>
            </a:r>
            <a:r>
              <a:rPr lang="en-US" sz="1400" dirty="0" smtClean="0">
                <a:latin typeface="Times New Roman" charset="0"/>
                <a:ea typeface="Times New Roman" charset="0"/>
                <a:cs typeface="Times New Roman" charset="0"/>
              </a:rPr>
              <a:t>solution </a:t>
            </a:r>
            <a:r>
              <a:rPr lang="en-US" sz="1400" dirty="0">
                <a:latin typeface="Times New Roman" charset="0"/>
                <a:ea typeface="Times New Roman" charset="0"/>
                <a:cs typeface="Times New Roman" charset="0"/>
              </a:rPr>
              <a:t>compared to other </a:t>
            </a:r>
            <a:r>
              <a:rPr lang="en-US" sz="1400" dirty="0" smtClean="0">
                <a:latin typeface="Times New Roman" charset="0"/>
                <a:ea typeface="Times New Roman" charset="0"/>
                <a:cs typeface="Times New Roman" charset="0"/>
              </a:rPr>
              <a:t>techniques.</a:t>
            </a:r>
            <a:endParaRPr lang="en-US" sz="1400" dirty="0">
              <a:latin typeface="Times New Roman" charset="0"/>
              <a:ea typeface="Times New Roman" charset="0"/>
              <a:cs typeface="Times New Roman" charset="0"/>
            </a:endParaRPr>
          </a:p>
          <a:p>
            <a:pPr marL="342900" indent="-342900"/>
            <a:r>
              <a:rPr lang="en-US" sz="1600" b="1" dirty="0">
                <a:latin typeface="Times New Roman" charset="0"/>
                <a:ea typeface="Times New Roman" charset="0"/>
                <a:cs typeface="Times New Roman" charset="0"/>
              </a:rPr>
              <a:t>Support Vector Machine</a:t>
            </a:r>
          </a:p>
          <a:p>
            <a:pPr marL="0" indent="0" algn="just">
              <a:buNone/>
            </a:pPr>
            <a:r>
              <a:rPr lang="en-US" sz="1400" b="1"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While </a:t>
            </a:r>
            <a:r>
              <a:rPr lang="en-US" sz="1400" dirty="0">
                <a:latin typeface="Times New Roman" charset="0"/>
                <a:ea typeface="Times New Roman" charset="0"/>
                <a:cs typeface="Times New Roman" charset="0"/>
              </a:rPr>
              <a:t>Neural Network outputs the probability by which a particular input is close to </a:t>
            </a:r>
            <a:r>
              <a:rPr lang="en-US" sz="1400" dirty="0" smtClean="0">
                <a:latin typeface="Times New Roman" charset="0"/>
                <a:ea typeface="Times New Roman" charset="0"/>
                <a:cs typeface="Times New Roman" charset="0"/>
              </a:rPr>
              <a:t>the </a:t>
            </a:r>
            <a:r>
              <a:rPr lang="en-US" sz="1400" dirty="0">
                <a:latin typeface="Times New Roman" charset="0"/>
                <a:ea typeface="Times New Roman" charset="0"/>
                <a:cs typeface="Times New Roman" charset="0"/>
              </a:rPr>
              <a:t>output, SVM is a </a:t>
            </a:r>
            <a:r>
              <a:rPr lang="en-US" sz="1400" dirty="0" smtClean="0">
                <a:latin typeface="Times New Roman" charset="0"/>
                <a:ea typeface="Times New Roman" charset="0"/>
                <a:cs typeface="Times New Roman" charset="0"/>
              </a:rPr>
              <a:t>non-probabilistic 	binary </a:t>
            </a:r>
            <a:r>
              <a:rPr lang="en-US" sz="1400" dirty="0" smtClean="0">
                <a:latin typeface="Times New Roman" charset="0"/>
                <a:ea typeface="Times New Roman" charset="0"/>
                <a:cs typeface="Times New Roman" charset="0"/>
              </a:rPr>
              <a:t>linear </a:t>
            </a:r>
            <a:r>
              <a:rPr lang="en-US" sz="1400" dirty="0">
                <a:latin typeface="Times New Roman" charset="0"/>
                <a:ea typeface="Times New Roman" charset="0"/>
                <a:cs typeface="Times New Roman" charset="0"/>
              </a:rPr>
              <a:t>classifier. It has the ability to </a:t>
            </a:r>
            <a:r>
              <a:rPr lang="en-US" sz="1400" dirty="0" smtClean="0">
                <a:latin typeface="Times New Roman" charset="0"/>
                <a:ea typeface="Times New Roman" charset="0"/>
                <a:cs typeface="Times New Roman" charset="0"/>
              </a:rPr>
              <a:t>linearly </a:t>
            </a:r>
            <a:r>
              <a:rPr lang="en-US" sz="1400" dirty="0">
                <a:latin typeface="Times New Roman" charset="0"/>
                <a:ea typeface="Times New Roman" charset="0"/>
                <a:cs typeface="Times New Roman" charset="0"/>
              </a:rPr>
              <a:t>separate the classes by a large margin. Add to it </a:t>
            </a:r>
            <a:r>
              <a:rPr lang="en-US" sz="1400" dirty="0" smtClean="0">
                <a:latin typeface="Times New Roman" charset="0"/>
                <a:ea typeface="Times New Roman" charset="0"/>
                <a:cs typeface="Times New Roman" charset="0"/>
              </a:rPr>
              <a:t>the </a:t>
            </a:r>
            <a:r>
              <a:rPr lang="en-US" sz="1400" b="1" dirty="0" smtClean="0">
                <a:latin typeface="Times New Roman" charset="0"/>
                <a:ea typeface="Times New Roman" charset="0"/>
                <a:cs typeface="Times New Roman" charset="0"/>
              </a:rPr>
              <a:t>Kernel </a:t>
            </a:r>
            <a:r>
              <a:rPr lang="en-US" sz="1400" dirty="0" smtClean="0">
                <a:latin typeface="Times New Roman" charset="0"/>
                <a:ea typeface="Times New Roman" charset="0"/>
                <a:cs typeface="Times New Roman" charset="0"/>
              </a:rPr>
              <a:t>and</a:t>
            </a:r>
            <a:r>
              <a:rPr lang="en-US" sz="1400" b="1"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SVM </a:t>
            </a:r>
            <a:r>
              <a:rPr lang="en-US" sz="1400" dirty="0" smtClean="0">
                <a:latin typeface="Times New Roman" charset="0"/>
                <a:ea typeface="Times New Roman" charset="0"/>
                <a:cs typeface="Times New Roman" charset="0"/>
              </a:rPr>
              <a:t>becomes </a:t>
            </a:r>
            <a:r>
              <a:rPr lang="en-US" sz="1400" dirty="0" smtClean="0">
                <a:latin typeface="Times New Roman" charset="0"/>
                <a:ea typeface="Times New Roman" charset="0"/>
                <a:cs typeface="Times New Roman" charset="0"/>
              </a:rPr>
              <a:t>	one </a:t>
            </a:r>
            <a:r>
              <a:rPr lang="en-US" sz="1400" dirty="0">
                <a:latin typeface="Times New Roman" charset="0"/>
                <a:ea typeface="Times New Roman" charset="0"/>
                <a:cs typeface="Times New Roman" charset="0"/>
              </a:rPr>
              <a:t>of the most powerful classifier capable of handling infinite dimensional </a:t>
            </a:r>
            <a:r>
              <a:rPr lang="en-US" sz="1400" dirty="0" smtClean="0">
                <a:latin typeface="Times New Roman" charset="0"/>
                <a:ea typeface="Times New Roman" charset="0"/>
                <a:cs typeface="Times New Roman" charset="0"/>
              </a:rPr>
              <a:t>feature vectors</a:t>
            </a:r>
            <a:r>
              <a:rPr lang="en-US" sz="1400" dirty="0" smtClean="0">
                <a:latin typeface="Times New Roman" charset="0"/>
                <a:ea typeface="Times New Roman" charset="0"/>
                <a:cs typeface="Times New Roman" charset="0"/>
              </a:rPr>
              <a:t>.</a:t>
            </a:r>
            <a:endParaRPr lang="en-US" sz="1400" b="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3272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787" y="618518"/>
            <a:ext cx="9795642" cy="1052627"/>
          </a:xfrm>
        </p:spPr>
        <p:txBody>
          <a:bodyPr/>
          <a:lstStyle/>
          <a:p>
            <a:r>
              <a:rPr lang="en-US" b="1" dirty="0">
                <a:solidFill>
                  <a:schemeClr val="accent1">
                    <a:lumMod val="60000"/>
                    <a:lumOff val="40000"/>
                  </a:schemeClr>
                </a:solidFill>
              </a:rPr>
              <a:t>Support Vector Machines - What are they</a:t>
            </a:r>
            <a:r>
              <a:rPr lang="en-US" b="1" dirty="0" smtClean="0">
                <a:solidFill>
                  <a:schemeClr val="accent1">
                    <a:lumMod val="60000"/>
                    <a:lumOff val="40000"/>
                  </a:schemeClr>
                </a:solidFill>
              </a:rPr>
              <a:t>?</a:t>
            </a:r>
            <a:endParaRPr lang="en-US" dirty="0">
              <a:solidFill>
                <a:schemeClr val="accent1">
                  <a:lumMod val="60000"/>
                  <a:lumOff val="40000"/>
                </a:schemeClr>
              </a:solidFill>
            </a:endParaRPr>
          </a:p>
        </p:txBody>
      </p:sp>
      <p:sp>
        <p:nvSpPr>
          <p:cNvPr id="3" name="Content Placeholder 2"/>
          <p:cNvSpPr>
            <a:spLocks noGrp="1"/>
          </p:cNvSpPr>
          <p:nvPr>
            <p:ph idx="1"/>
          </p:nvPr>
        </p:nvSpPr>
        <p:spPr>
          <a:xfrm>
            <a:off x="798786" y="1671146"/>
            <a:ext cx="4845269" cy="5186854"/>
          </a:xfrm>
        </p:spPr>
        <p:txBody>
          <a:bodyPr>
            <a:noAutofit/>
          </a:bodyPr>
          <a:lstStyle/>
          <a:p>
            <a:r>
              <a:rPr lang="en-US" sz="1500" dirty="0">
                <a:latin typeface="Times New Roman" charset="0"/>
                <a:ea typeface="Times New Roman" charset="0"/>
                <a:cs typeface="Times New Roman" charset="0"/>
              </a:rPr>
              <a:t>A Support Vector Machine (SVM) is a supervised machine learning algorithm that can be employed for both classification and regression purposes. </a:t>
            </a:r>
            <a:endParaRPr lang="en-US" sz="1500" dirty="0" smtClean="0">
              <a:latin typeface="Times New Roman" charset="0"/>
              <a:ea typeface="Times New Roman" charset="0"/>
              <a:cs typeface="Times New Roman" charset="0"/>
            </a:endParaRPr>
          </a:p>
          <a:p>
            <a:r>
              <a:rPr lang="en-US" sz="1500" dirty="0" smtClean="0">
                <a:latin typeface="Times New Roman" charset="0"/>
                <a:ea typeface="Times New Roman" charset="0"/>
                <a:cs typeface="Times New Roman" charset="0"/>
              </a:rPr>
              <a:t>SVMs </a:t>
            </a:r>
            <a:r>
              <a:rPr lang="en-US" sz="1500" dirty="0">
                <a:latin typeface="Times New Roman" charset="0"/>
                <a:ea typeface="Times New Roman" charset="0"/>
                <a:cs typeface="Times New Roman" charset="0"/>
              </a:rPr>
              <a:t>are more commonly used in classification problems and as such, this is what we will focus on in this post.</a:t>
            </a:r>
          </a:p>
          <a:p>
            <a:r>
              <a:rPr lang="en-US" sz="1500" dirty="0">
                <a:latin typeface="Times New Roman" charset="0"/>
                <a:ea typeface="Times New Roman" charset="0"/>
                <a:cs typeface="Times New Roman" charset="0"/>
              </a:rPr>
              <a:t>SVMs are based on the idea of finding a </a:t>
            </a:r>
            <a:r>
              <a:rPr lang="en-US" sz="1500" b="1" dirty="0" err="1">
                <a:latin typeface="Times New Roman" charset="0"/>
                <a:ea typeface="Times New Roman" charset="0"/>
                <a:cs typeface="Times New Roman" charset="0"/>
              </a:rPr>
              <a:t>hyperplane</a:t>
            </a:r>
            <a:r>
              <a:rPr lang="en-US" sz="1500" dirty="0">
                <a:latin typeface="Times New Roman" charset="0"/>
                <a:ea typeface="Times New Roman" charset="0"/>
                <a:cs typeface="Times New Roman" charset="0"/>
              </a:rPr>
              <a:t> that best divides a dataset into two classes, as shown in the </a:t>
            </a:r>
            <a:r>
              <a:rPr lang="en-US" sz="1500" dirty="0" smtClean="0">
                <a:latin typeface="Times New Roman" charset="0"/>
                <a:ea typeface="Times New Roman" charset="0"/>
                <a:cs typeface="Times New Roman" charset="0"/>
              </a:rPr>
              <a:t>image.</a:t>
            </a:r>
          </a:p>
          <a:p>
            <a:pPr fontAlgn="base"/>
            <a:r>
              <a:rPr lang="en-US" sz="1500" dirty="0" smtClean="0">
                <a:latin typeface="Times New Roman" charset="0"/>
                <a:ea typeface="Times New Roman" charset="0"/>
                <a:cs typeface="Times New Roman" charset="0"/>
              </a:rPr>
              <a:t>The </a:t>
            </a:r>
            <a:r>
              <a:rPr lang="en-US" sz="1500" dirty="0">
                <a:latin typeface="Times New Roman" charset="0"/>
                <a:ea typeface="Times New Roman" charset="0"/>
                <a:cs typeface="Times New Roman" charset="0"/>
              </a:rPr>
              <a:t>intuition behind the support vector machine approach is that if a classifier is good at the most challenging comparisons (the points in B and A that are closest to each other in Figure 2), then the classifier will be even better at the easy comparisons (comparing points in B and A that are far away from each other</a:t>
            </a:r>
            <a:r>
              <a:rPr lang="en-US" sz="1500" dirty="0" smtClean="0">
                <a:latin typeface="Times New Roman" charset="0"/>
                <a:ea typeface="Times New Roman" charset="0"/>
                <a:cs typeface="Times New Roman" charset="0"/>
              </a:rPr>
              <a:t>).</a:t>
            </a:r>
            <a:endParaRPr lang="en-US" sz="1500" dirty="0">
              <a:latin typeface="Times New Roman" charset="0"/>
              <a:ea typeface="Times New Roman" charset="0"/>
              <a:cs typeface="Times New Roman" charset="0"/>
            </a:endParaRPr>
          </a:p>
        </p:txBody>
      </p:sp>
      <p:pic>
        <p:nvPicPr>
          <p:cNvPr id="4" name="Picture 3"/>
          <p:cNvPicPr>
            <a:picLocks noChangeAspect="1"/>
          </p:cNvPicPr>
          <p:nvPr/>
        </p:nvPicPr>
        <p:blipFill rotWithShape="1">
          <a:blip r:embed="rId2"/>
          <a:srcRect l="31307" t="17060" r="22811" b="11568"/>
          <a:stretch/>
        </p:blipFill>
        <p:spPr>
          <a:xfrm>
            <a:off x="6442842" y="1839310"/>
            <a:ext cx="4508939" cy="3311682"/>
          </a:xfrm>
          <a:prstGeom prst="rect">
            <a:avLst/>
          </a:prstGeom>
        </p:spPr>
      </p:pic>
    </p:spTree>
    <p:extLst>
      <p:ext uri="{BB962C8B-B14F-4D97-AF65-F5344CB8AC3E}">
        <p14:creationId xmlns:p14="http://schemas.microsoft.com/office/powerpoint/2010/main" val="1548658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199772"/>
          </a:xfrm>
        </p:spPr>
        <p:txBody>
          <a:bodyPr/>
          <a:lstStyle/>
          <a:p>
            <a:r>
              <a:rPr lang="en-US" b="1" dirty="0">
                <a:solidFill>
                  <a:schemeClr val="accent1">
                    <a:lumMod val="60000"/>
                    <a:lumOff val="40000"/>
                  </a:schemeClr>
                </a:solidFill>
                <a:latin typeface="Times New Roman" charset="0"/>
                <a:ea typeface="Times New Roman" charset="0"/>
                <a:cs typeface="Times New Roman" charset="0"/>
              </a:rPr>
              <a:t>Support </a:t>
            </a:r>
            <a:r>
              <a:rPr lang="en-US" b="1" dirty="0" smtClean="0">
                <a:solidFill>
                  <a:schemeClr val="accent1">
                    <a:lumMod val="60000"/>
                    <a:lumOff val="40000"/>
                  </a:schemeClr>
                </a:solidFill>
                <a:latin typeface="Times New Roman" charset="0"/>
                <a:ea typeface="Times New Roman" charset="0"/>
                <a:cs typeface="Times New Roman" charset="0"/>
              </a:rPr>
              <a:t>Vectors</a:t>
            </a:r>
            <a:endParaRPr lang="en-US" dirty="0">
              <a:solidFill>
                <a:schemeClr val="accent1">
                  <a:lumMod val="60000"/>
                  <a:lumOff val="40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1141412" y="2270507"/>
            <a:ext cx="4323967" cy="3541714"/>
          </a:xfrm>
        </p:spPr>
        <p:txBody>
          <a:bodyPr>
            <a:normAutofit/>
          </a:bodyPr>
          <a:lstStyle/>
          <a:p>
            <a:r>
              <a:rPr lang="en-US" sz="1600" dirty="0">
                <a:latin typeface="Times New Roman" charset="0"/>
                <a:ea typeface="Times New Roman" charset="0"/>
                <a:cs typeface="Times New Roman" charset="0"/>
              </a:rPr>
              <a:t>Support vectors are the data points nearest to the </a:t>
            </a:r>
            <a:r>
              <a:rPr lang="en-US" sz="1600" dirty="0" err="1">
                <a:latin typeface="Times New Roman" charset="0"/>
                <a:ea typeface="Times New Roman" charset="0"/>
                <a:cs typeface="Times New Roman" charset="0"/>
              </a:rPr>
              <a:t>hyperplane</a:t>
            </a:r>
            <a:r>
              <a:rPr lang="en-US" sz="1600" dirty="0">
                <a:latin typeface="Times New Roman" charset="0"/>
                <a:ea typeface="Times New Roman" charset="0"/>
                <a:cs typeface="Times New Roman" charset="0"/>
              </a:rPr>
              <a:t>, the points of a data set that, if removed, would alter the position of the dividing </a:t>
            </a:r>
            <a:r>
              <a:rPr lang="en-US" sz="1600" dirty="0" err="1">
                <a:latin typeface="Times New Roman" charset="0"/>
                <a:ea typeface="Times New Roman" charset="0"/>
                <a:cs typeface="Times New Roman" charset="0"/>
              </a:rPr>
              <a:t>hyperplane</a:t>
            </a:r>
            <a:r>
              <a:rPr lang="en-US" sz="1600" dirty="0">
                <a:latin typeface="Times New Roman" charset="0"/>
                <a:ea typeface="Times New Roman" charset="0"/>
                <a:cs typeface="Times New Roman" charset="0"/>
              </a:rPr>
              <a:t>. </a:t>
            </a:r>
            <a:endParaRPr lang="en-US" sz="1600" dirty="0" smtClean="0">
              <a:latin typeface="Times New Roman" charset="0"/>
              <a:ea typeface="Times New Roman" charset="0"/>
              <a:cs typeface="Times New Roman" charset="0"/>
            </a:endParaRPr>
          </a:p>
          <a:p>
            <a:r>
              <a:rPr lang="en-US" sz="1600" dirty="0" smtClean="0">
                <a:latin typeface="Times New Roman" charset="0"/>
                <a:ea typeface="Times New Roman" charset="0"/>
                <a:cs typeface="Times New Roman" charset="0"/>
              </a:rPr>
              <a:t>Because </a:t>
            </a:r>
            <a:r>
              <a:rPr lang="en-US" sz="1600" dirty="0">
                <a:latin typeface="Times New Roman" charset="0"/>
                <a:ea typeface="Times New Roman" charset="0"/>
                <a:cs typeface="Times New Roman" charset="0"/>
              </a:rPr>
              <a:t>of this, they can be considered the critical elements of a data set.</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403" y="2275900"/>
            <a:ext cx="4859854" cy="4164011"/>
          </a:xfrm>
          <a:prstGeom prst="rect">
            <a:avLst/>
          </a:prstGeom>
        </p:spPr>
      </p:pic>
    </p:spTree>
    <p:extLst>
      <p:ext uri="{BB962C8B-B14F-4D97-AF65-F5344CB8AC3E}">
        <p14:creationId xmlns:p14="http://schemas.microsoft.com/office/powerpoint/2010/main" val="1614367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60000"/>
                    <a:lumOff val="40000"/>
                  </a:schemeClr>
                </a:solidFill>
                <a:latin typeface="Times New Roman" charset="0"/>
                <a:ea typeface="Times New Roman" charset="0"/>
                <a:cs typeface="Times New Roman" charset="0"/>
              </a:rPr>
              <a:t>What is a </a:t>
            </a:r>
            <a:r>
              <a:rPr lang="en-US" b="1" dirty="0" err="1">
                <a:solidFill>
                  <a:schemeClr val="accent1">
                    <a:lumMod val="60000"/>
                    <a:lumOff val="40000"/>
                  </a:schemeClr>
                </a:solidFill>
                <a:latin typeface="Times New Roman" charset="0"/>
                <a:ea typeface="Times New Roman" charset="0"/>
                <a:cs typeface="Times New Roman" charset="0"/>
              </a:rPr>
              <a:t>hyperplane</a:t>
            </a:r>
            <a:r>
              <a:rPr lang="en-US" b="1" dirty="0" smtClean="0">
                <a:solidFill>
                  <a:schemeClr val="accent1">
                    <a:lumMod val="60000"/>
                    <a:lumOff val="40000"/>
                  </a:schemeClr>
                </a:solidFill>
                <a:latin typeface="Times New Roman" charset="0"/>
                <a:ea typeface="Times New Roman" charset="0"/>
                <a:cs typeface="Times New Roman" charset="0"/>
              </a:rPr>
              <a:t>?</a:t>
            </a:r>
            <a:endParaRPr lang="en-US" dirty="0">
              <a:solidFill>
                <a:schemeClr val="accent1">
                  <a:lumMod val="60000"/>
                  <a:lumOff val="40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p:txBody>
          <a:bodyPr>
            <a:normAutofit fontScale="92500" lnSpcReduction="20000"/>
          </a:bodyPr>
          <a:lstStyle/>
          <a:p>
            <a:r>
              <a:rPr lang="en-US" dirty="0">
                <a:latin typeface="Times New Roman" charset="0"/>
                <a:ea typeface="Times New Roman" charset="0"/>
                <a:cs typeface="Times New Roman" charset="0"/>
              </a:rPr>
              <a:t>As a simple example, for a classification task with only two features (like the image above), you can think of a </a:t>
            </a:r>
            <a:r>
              <a:rPr lang="en-US" dirty="0" err="1">
                <a:latin typeface="Times New Roman" charset="0"/>
                <a:ea typeface="Times New Roman" charset="0"/>
                <a:cs typeface="Times New Roman" charset="0"/>
              </a:rPr>
              <a:t>hyperplane</a:t>
            </a:r>
            <a:r>
              <a:rPr lang="en-US" dirty="0">
                <a:latin typeface="Times New Roman" charset="0"/>
                <a:ea typeface="Times New Roman" charset="0"/>
                <a:cs typeface="Times New Roman" charset="0"/>
              </a:rPr>
              <a:t> as a line that linearly separates and classifies a set of data.</a:t>
            </a:r>
          </a:p>
          <a:p>
            <a:r>
              <a:rPr lang="en-US" dirty="0">
                <a:latin typeface="Times New Roman" charset="0"/>
                <a:ea typeface="Times New Roman" charset="0"/>
                <a:cs typeface="Times New Roman" charset="0"/>
              </a:rPr>
              <a:t>Intuitively, the further from the </a:t>
            </a:r>
            <a:r>
              <a:rPr lang="en-US" dirty="0" err="1">
                <a:latin typeface="Times New Roman" charset="0"/>
                <a:ea typeface="Times New Roman" charset="0"/>
                <a:cs typeface="Times New Roman" charset="0"/>
              </a:rPr>
              <a:t>hyperplane</a:t>
            </a:r>
            <a:r>
              <a:rPr lang="en-US" dirty="0">
                <a:latin typeface="Times New Roman" charset="0"/>
                <a:ea typeface="Times New Roman" charset="0"/>
                <a:cs typeface="Times New Roman" charset="0"/>
              </a:rPr>
              <a:t> our data points lie, the more confident we are that they have been correctly classified. We therefore want our data points to be as far away from the </a:t>
            </a:r>
            <a:r>
              <a:rPr lang="en-US" dirty="0" err="1">
                <a:latin typeface="Times New Roman" charset="0"/>
                <a:ea typeface="Times New Roman" charset="0"/>
                <a:cs typeface="Times New Roman" charset="0"/>
              </a:rPr>
              <a:t>hyperplane</a:t>
            </a:r>
            <a:r>
              <a:rPr lang="en-US" dirty="0">
                <a:latin typeface="Times New Roman" charset="0"/>
                <a:ea typeface="Times New Roman" charset="0"/>
                <a:cs typeface="Times New Roman" charset="0"/>
              </a:rPr>
              <a:t> as possible, while still being on the correct side of it.</a:t>
            </a:r>
          </a:p>
          <a:p>
            <a:r>
              <a:rPr lang="en-US" dirty="0">
                <a:latin typeface="Times New Roman" charset="0"/>
                <a:ea typeface="Times New Roman" charset="0"/>
                <a:cs typeface="Times New Roman" charset="0"/>
              </a:rPr>
              <a:t>So when new testing data is added, whatever side of the </a:t>
            </a:r>
            <a:r>
              <a:rPr lang="en-US" dirty="0" err="1">
                <a:latin typeface="Times New Roman" charset="0"/>
                <a:ea typeface="Times New Roman" charset="0"/>
                <a:cs typeface="Times New Roman" charset="0"/>
              </a:rPr>
              <a:t>hyperplane</a:t>
            </a:r>
            <a:r>
              <a:rPr lang="en-US" dirty="0">
                <a:latin typeface="Times New Roman" charset="0"/>
                <a:ea typeface="Times New Roman" charset="0"/>
                <a:cs typeface="Times New Roman" charset="0"/>
              </a:rPr>
              <a:t> it lands will decide the class that we assign to it.</a:t>
            </a:r>
          </a:p>
          <a:p>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083646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25821"/>
            <a:ext cx="9905998" cy="1839310"/>
          </a:xfrm>
        </p:spPr>
        <p:txBody>
          <a:bodyPr>
            <a:normAutofit/>
          </a:bodyPr>
          <a:lstStyle/>
          <a:p>
            <a:r>
              <a:rPr lang="en-US" b="1" dirty="0">
                <a:solidFill>
                  <a:schemeClr val="accent1">
                    <a:lumMod val="60000"/>
                    <a:lumOff val="40000"/>
                  </a:schemeClr>
                </a:solidFill>
              </a:rPr>
              <a:t>How do we find the right </a:t>
            </a:r>
            <a:r>
              <a:rPr lang="en-US" b="1" dirty="0" err="1">
                <a:solidFill>
                  <a:schemeClr val="accent1">
                    <a:lumMod val="60000"/>
                    <a:lumOff val="40000"/>
                  </a:schemeClr>
                </a:solidFill>
              </a:rPr>
              <a:t>hyperplane</a:t>
            </a:r>
            <a:r>
              <a:rPr lang="en-US" b="1" dirty="0" smtClean="0">
                <a:solidFill>
                  <a:schemeClr val="accent1">
                    <a:lumMod val="60000"/>
                    <a:lumOff val="40000"/>
                  </a:schemeClr>
                </a:solidFill>
              </a:rPr>
              <a:t>?</a:t>
            </a:r>
            <a:br>
              <a:rPr lang="en-US" b="1" dirty="0" smtClean="0">
                <a:solidFill>
                  <a:schemeClr val="accent1">
                    <a:lumMod val="60000"/>
                    <a:lumOff val="40000"/>
                  </a:schemeClr>
                </a:solidFill>
              </a:rPr>
            </a:br>
            <a:r>
              <a:rPr lang="en-US" dirty="0">
                <a:solidFill>
                  <a:schemeClr val="accent1">
                    <a:lumMod val="60000"/>
                    <a:lumOff val="40000"/>
                  </a:schemeClr>
                </a:solidFill>
              </a:rPr>
              <a:t>Or, in other words, how do we best segregate the two classes within the data</a:t>
            </a:r>
            <a:r>
              <a:rPr lang="en-US" dirty="0" smtClean="0">
                <a:solidFill>
                  <a:schemeClr val="accent1">
                    <a:lumMod val="60000"/>
                    <a:lumOff val="40000"/>
                  </a:schemeClr>
                </a:solidFill>
              </a:rPr>
              <a:t>?</a:t>
            </a:r>
            <a:endParaRPr lang="en-US" dirty="0">
              <a:solidFill>
                <a:schemeClr val="accent1">
                  <a:lumMod val="60000"/>
                  <a:lumOff val="40000"/>
                </a:schemeClr>
              </a:solidFill>
            </a:endParaRPr>
          </a:p>
        </p:txBody>
      </p:sp>
      <p:sp>
        <p:nvSpPr>
          <p:cNvPr id="3" name="Content Placeholder 2"/>
          <p:cNvSpPr>
            <a:spLocks noGrp="1"/>
          </p:cNvSpPr>
          <p:nvPr>
            <p:ph idx="1"/>
          </p:nvPr>
        </p:nvSpPr>
        <p:spPr>
          <a:xfrm>
            <a:off x="188259" y="2249486"/>
            <a:ext cx="5903259" cy="4043737"/>
          </a:xfrm>
        </p:spPr>
        <p:txBody>
          <a:bodyPr>
            <a:normAutofit/>
          </a:bodyPr>
          <a:lstStyle/>
          <a:p>
            <a:r>
              <a:rPr lang="en-US" dirty="0">
                <a:latin typeface="Times New Roman" charset="0"/>
                <a:ea typeface="Times New Roman" charset="0"/>
                <a:cs typeface="Times New Roman" charset="0"/>
              </a:rPr>
              <a:t>The distance between the </a:t>
            </a:r>
            <a:r>
              <a:rPr lang="en-US" dirty="0" err="1">
                <a:latin typeface="Times New Roman" charset="0"/>
                <a:ea typeface="Times New Roman" charset="0"/>
                <a:cs typeface="Times New Roman" charset="0"/>
              </a:rPr>
              <a:t>hyperplane</a:t>
            </a:r>
            <a:r>
              <a:rPr lang="en-US" dirty="0">
                <a:latin typeface="Times New Roman" charset="0"/>
                <a:ea typeface="Times New Roman" charset="0"/>
                <a:cs typeface="Times New Roman" charset="0"/>
              </a:rPr>
              <a:t> and the nearest data point from either set is known as the </a:t>
            </a:r>
            <a:r>
              <a:rPr lang="en-US" dirty="0" smtClean="0">
                <a:latin typeface="Times New Roman" charset="0"/>
                <a:ea typeface="Times New Roman" charset="0"/>
                <a:cs typeface="Times New Roman" charset="0"/>
              </a:rPr>
              <a:t>margin.</a:t>
            </a:r>
          </a:p>
          <a:p>
            <a:r>
              <a:rPr lang="en-US" dirty="0" smtClean="0">
                <a:latin typeface="Times New Roman" charset="0"/>
                <a:ea typeface="Times New Roman" charset="0"/>
                <a:cs typeface="Times New Roman" charset="0"/>
              </a:rPr>
              <a:t>The </a:t>
            </a:r>
            <a:r>
              <a:rPr lang="en-US" dirty="0">
                <a:latin typeface="Times New Roman" charset="0"/>
                <a:ea typeface="Times New Roman" charset="0"/>
                <a:cs typeface="Times New Roman" charset="0"/>
              </a:rPr>
              <a:t>goal is to choose a </a:t>
            </a:r>
            <a:r>
              <a:rPr lang="en-US" dirty="0" err="1">
                <a:latin typeface="Times New Roman" charset="0"/>
                <a:ea typeface="Times New Roman" charset="0"/>
                <a:cs typeface="Times New Roman" charset="0"/>
              </a:rPr>
              <a:t>hyperplane</a:t>
            </a:r>
            <a:r>
              <a:rPr lang="en-US" dirty="0">
                <a:latin typeface="Times New Roman" charset="0"/>
                <a:ea typeface="Times New Roman" charset="0"/>
                <a:cs typeface="Times New Roman" charset="0"/>
              </a:rPr>
              <a:t> with the greatest possible margin between the </a:t>
            </a:r>
            <a:r>
              <a:rPr lang="en-US" dirty="0" err="1">
                <a:latin typeface="Times New Roman" charset="0"/>
                <a:ea typeface="Times New Roman" charset="0"/>
                <a:cs typeface="Times New Roman" charset="0"/>
              </a:rPr>
              <a:t>hyperplane</a:t>
            </a:r>
            <a:r>
              <a:rPr lang="en-US" dirty="0">
                <a:latin typeface="Times New Roman" charset="0"/>
                <a:ea typeface="Times New Roman" charset="0"/>
                <a:cs typeface="Times New Roman" charset="0"/>
              </a:rPr>
              <a:t> and any point within the training set, giving a greater chance of new data being classified correctly</a:t>
            </a:r>
            <a:r>
              <a:rPr lang="en-US" dirty="0" smtClean="0">
                <a:latin typeface="Times New Roman" charset="0"/>
                <a:ea typeface="Times New Roman" charset="0"/>
                <a:cs typeface="Times New Roman" charset="0"/>
              </a:rPr>
              <a:t>.</a:t>
            </a:r>
            <a:endParaRPr lang="en-US" dirty="0">
              <a:latin typeface="Times New Roman" charset="0"/>
              <a:ea typeface="Times New Roman" charset="0"/>
              <a:cs typeface="Times New Roman" charset="0"/>
            </a:endParaRPr>
          </a:p>
        </p:txBody>
      </p:sp>
      <p:pic>
        <p:nvPicPr>
          <p:cNvPr id="4" name="Picture 3"/>
          <p:cNvPicPr>
            <a:picLocks noChangeAspect="1"/>
          </p:cNvPicPr>
          <p:nvPr/>
        </p:nvPicPr>
        <p:blipFill rotWithShape="1">
          <a:blip r:embed="rId2"/>
          <a:srcRect l="7189" t="11568" r="8496" b="6079"/>
          <a:stretch/>
        </p:blipFill>
        <p:spPr>
          <a:xfrm>
            <a:off x="6225989" y="2249486"/>
            <a:ext cx="5782236" cy="2823883"/>
          </a:xfrm>
          <a:prstGeom prst="rect">
            <a:avLst/>
          </a:prstGeom>
        </p:spPr>
      </p:pic>
    </p:spTree>
    <p:extLst>
      <p:ext uri="{BB962C8B-B14F-4D97-AF65-F5344CB8AC3E}">
        <p14:creationId xmlns:p14="http://schemas.microsoft.com/office/powerpoint/2010/main" val="1297231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621" y="618518"/>
            <a:ext cx="9774620" cy="1478570"/>
          </a:xfrm>
        </p:spPr>
        <p:txBody>
          <a:bodyPr>
            <a:normAutofit/>
          </a:bodyPr>
          <a:lstStyle/>
          <a:p>
            <a:r>
              <a:rPr lang="en-US" b="1" dirty="0">
                <a:solidFill>
                  <a:schemeClr val="accent1">
                    <a:lumMod val="60000"/>
                    <a:lumOff val="40000"/>
                  </a:schemeClr>
                </a:solidFill>
                <a:latin typeface="Times New Roman" charset="0"/>
                <a:ea typeface="Times New Roman" charset="0"/>
                <a:cs typeface="Times New Roman" charset="0"/>
              </a:rPr>
              <a:t>But what happens when there is no clear </a:t>
            </a:r>
            <a:r>
              <a:rPr lang="en-US" b="1" dirty="0" err="1">
                <a:solidFill>
                  <a:schemeClr val="accent1">
                    <a:lumMod val="60000"/>
                    <a:lumOff val="40000"/>
                  </a:schemeClr>
                </a:solidFill>
                <a:latin typeface="Times New Roman" charset="0"/>
                <a:ea typeface="Times New Roman" charset="0"/>
                <a:cs typeface="Times New Roman" charset="0"/>
              </a:rPr>
              <a:t>hyperplane</a:t>
            </a:r>
            <a:r>
              <a:rPr lang="en-US" b="1" dirty="0" smtClean="0">
                <a:solidFill>
                  <a:schemeClr val="accent1">
                    <a:lumMod val="60000"/>
                    <a:lumOff val="40000"/>
                  </a:schemeClr>
                </a:solidFill>
                <a:latin typeface="Times New Roman" charset="0"/>
                <a:ea typeface="Times New Roman" charset="0"/>
                <a:cs typeface="Times New Roman" charset="0"/>
              </a:rPr>
              <a:t>?</a:t>
            </a:r>
            <a:endParaRPr lang="en-US" dirty="0">
              <a:solidFill>
                <a:schemeClr val="accent1">
                  <a:lumMod val="60000"/>
                  <a:lumOff val="40000"/>
                </a:schemeClr>
              </a:solidFill>
              <a:latin typeface="Times New Roman" charset="0"/>
              <a:ea typeface="Times New Roman" charset="0"/>
              <a:cs typeface="Times New Roman" charset="0"/>
            </a:endParaRPr>
          </a:p>
        </p:txBody>
      </p:sp>
      <p:sp>
        <p:nvSpPr>
          <p:cNvPr id="3" name="Content Placeholder 2"/>
          <p:cNvSpPr>
            <a:spLocks noGrp="1"/>
          </p:cNvSpPr>
          <p:nvPr>
            <p:ph idx="1"/>
          </p:nvPr>
        </p:nvSpPr>
        <p:spPr>
          <a:xfrm>
            <a:off x="515007" y="2249487"/>
            <a:ext cx="5966475" cy="4487644"/>
          </a:xfrm>
        </p:spPr>
        <p:txBody>
          <a:bodyPr>
            <a:normAutofit fontScale="70000" lnSpcReduction="20000"/>
          </a:bodyPr>
          <a:lstStyle/>
          <a:p>
            <a:r>
              <a:rPr lang="en-US" dirty="0">
                <a:latin typeface="Times New Roman" charset="0"/>
                <a:ea typeface="Times New Roman" charset="0"/>
                <a:cs typeface="Times New Roman" charset="0"/>
              </a:rPr>
              <a:t>This is where it can get tricky. Data is rarely ever as clean as our simple example above. A dataset will often look more like the jumbled balls below which represent a linearly non separable dataset.</a:t>
            </a:r>
          </a:p>
          <a:p>
            <a:r>
              <a:rPr lang="en-US" dirty="0">
                <a:latin typeface="Times New Roman" charset="0"/>
                <a:ea typeface="Times New Roman" charset="0"/>
                <a:cs typeface="Times New Roman" charset="0"/>
              </a:rPr>
              <a:t>In order to classify a dataset like the one above it’s necessary to move away from a </a:t>
            </a:r>
            <a:r>
              <a:rPr lang="en-US" dirty="0" smtClean="0">
                <a:latin typeface="Times New Roman" charset="0"/>
                <a:ea typeface="Times New Roman" charset="0"/>
                <a:cs typeface="Times New Roman" charset="0"/>
              </a:rPr>
              <a:t>2D </a:t>
            </a:r>
            <a:r>
              <a:rPr lang="en-US" dirty="0">
                <a:latin typeface="Times New Roman" charset="0"/>
                <a:ea typeface="Times New Roman" charset="0"/>
                <a:cs typeface="Times New Roman" charset="0"/>
              </a:rPr>
              <a:t>view of the data to a </a:t>
            </a:r>
            <a:r>
              <a:rPr lang="en-US" dirty="0" smtClean="0">
                <a:latin typeface="Times New Roman" charset="0"/>
                <a:ea typeface="Times New Roman" charset="0"/>
                <a:cs typeface="Times New Roman" charset="0"/>
              </a:rPr>
              <a:t>3D </a:t>
            </a:r>
            <a:r>
              <a:rPr lang="en-US" dirty="0">
                <a:latin typeface="Times New Roman" charset="0"/>
                <a:ea typeface="Times New Roman" charset="0"/>
                <a:cs typeface="Times New Roman" charset="0"/>
              </a:rPr>
              <a:t>view. </a:t>
            </a:r>
            <a:endParaRPr lang="en-US" dirty="0" smtClean="0">
              <a:latin typeface="Times New Roman" charset="0"/>
              <a:ea typeface="Times New Roman" charset="0"/>
              <a:cs typeface="Times New Roman" charset="0"/>
            </a:endParaRPr>
          </a:p>
          <a:p>
            <a:r>
              <a:rPr lang="en-US" dirty="0" smtClean="0">
                <a:latin typeface="Times New Roman" charset="0"/>
                <a:ea typeface="Times New Roman" charset="0"/>
                <a:cs typeface="Times New Roman" charset="0"/>
              </a:rPr>
              <a:t>Imagine </a:t>
            </a:r>
            <a:r>
              <a:rPr lang="en-US" dirty="0">
                <a:latin typeface="Times New Roman" charset="0"/>
                <a:ea typeface="Times New Roman" charset="0"/>
                <a:cs typeface="Times New Roman" charset="0"/>
              </a:rPr>
              <a:t>that our two sets of colored balls above are sitting on a sheet and this sheet is lifted suddenly, launching the balls into the air. While the balls are up in the air, you use the sheet to separate them. This ‘lifting’ of the balls represents the mapping of data into a higher dimension</a:t>
            </a:r>
            <a:r>
              <a:rPr lang="en-US" dirty="0" smtClean="0">
                <a:latin typeface="Times New Roman" charset="0"/>
                <a:ea typeface="Times New Roman" charset="0"/>
                <a:cs typeface="Times New Roman" charset="0"/>
              </a:rPr>
              <a:t>.</a:t>
            </a:r>
          </a:p>
          <a:p>
            <a:r>
              <a:rPr lang="en-US" dirty="0">
                <a:latin typeface="Times New Roman" charset="0"/>
                <a:ea typeface="Times New Roman" charset="0"/>
                <a:cs typeface="Times New Roman" charset="0"/>
              </a:rPr>
              <a:t>Because we are now in three dimensions, our </a:t>
            </a:r>
            <a:r>
              <a:rPr lang="en-US" dirty="0" err="1">
                <a:latin typeface="Times New Roman" charset="0"/>
                <a:ea typeface="Times New Roman" charset="0"/>
                <a:cs typeface="Times New Roman" charset="0"/>
              </a:rPr>
              <a:t>hyperplane</a:t>
            </a:r>
            <a:r>
              <a:rPr lang="en-US" dirty="0">
                <a:latin typeface="Times New Roman" charset="0"/>
                <a:ea typeface="Times New Roman" charset="0"/>
                <a:cs typeface="Times New Roman" charset="0"/>
              </a:rPr>
              <a:t> can no longer be a line. It must now be a plane as shown in the example above. </a:t>
            </a:r>
          </a:p>
        </p:txBody>
      </p:sp>
      <p:pic>
        <p:nvPicPr>
          <p:cNvPr id="4" name="Picture 3"/>
          <p:cNvPicPr>
            <a:picLocks noChangeAspect="1"/>
          </p:cNvPicPr>
          <p:nvPr/>
        </p:nvPicPr>
        <p:blipFill rotWithShape="1">
          <a:blip r:embed="rId2"/>
          <a:srcRect l="6798" t="18628" r="13595" b="15490"/>
          <a:stretch/>
        </p:blipFill>
        <p:spPr>
          <a:xfrm>
            <a:off x="6481482" y="2514599"/>
            <a:ext cx="5459507" cy="2259107"/>
          </a:xfrm>
          <a:prstGeom prst="rect">
            <a:avLst/>
          </a:prstGeom>
        </p:spPr>
      </p:pic>
    </p:spTree>
    <p:extLst>
      <p:ext uri="{BB962C8B-B14F-4D97-AF65-F5344CB8AC3E}">
        <p14:creationId xmlns:p14="http://schemas.microsoft.com/office/powerpoint/2010/main" val="20469279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
  <TotalTime>2931</TotalTime>
  <Words>1787</Words>
  <Application>Microsoft Macintosh PowerPoint</Application>
  <PresentationFormat>Widescreen</PresentationFormat>
  <Paragraphs>184</Paragraphs>
  <Slides>28</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Times New Roman</vt:lpstr>
      <vt:lpstr>Trebuchet MS</vt:lpstr>
      <vt:lpstr>Tw Cen MT</vt:lpstr>
      <vt:lpstr>Arial</vt:lpstr>
      <vt:lpstr>Circuit</vt:lpstr>
      <vt:lpstr>Machine Learning Using Support vector Machine(SVM)</vt:lpstr>
      <vt:lpstr>What is Machine Learning?</vt:lpstr>
      <vt:lpstr>Types of Machine Learning</vt:lpstr>
      <vt:lpstr>Types of Supervised Learning</vt:lpstr>
      <vt:lpstr>Support Vector Machines - What are they?</vt:lpstr>
      <vt:lpstr>Support Vectors</vt:lpstr>
      <vt:lpstr>What is a hyperplane?</vt:lpstr>
      <vt:lpstr>How do we find the right hyperplane? Or, in other words, how do we best segregate the two classes within the data?</vt:lpstr>
      <vt:lpstr>But what happens when there is no clear hyperplane?</vt:lpstr>
      <vt:lpstr>How does SVM work ?</vt:lpstr>
      <vt:lpstr>PowerPoint Presentation</vt:lpstr>
      <vt:lpstr>Perceptron CONCEPT</vt:lpstr>
      <vt:lpstr>Kernel trick</vt:lpstr>
      <vt:lpstr>Identify the right hyper-plane (Scenario-1): </vt:lpstr>
      <vt:lpstr>Identify the right hyper-plane (Scenario-2)</vt:lpstr>
      <vt:lpstr>Can we classify two classes (Scenario-3)</vt:lpstr>
      <vt:lpstr>Find the hyper-plane to segregate to classes (Scenario-4):</vt:lpstr>
      <vt:lpstr>Find the hyper-plane to segregate to classes (Scenario-4):</vt:lpstr>
      <vt:lpstr>Comparison of ML algorithms</vt:lpstr>
      <vt:lpstr>What are the advantages of different classification algorithms?</vt:lpstr>
      <vt:lpstr>Disadvantages of some particular algorithms</vt:lpstr>
      <vt:lpstr>Disadvantages of some particular algorithms continued…</vt:lpstr>
      <vt:lpstr>Advantages of some particular algorithms</vt:lpstr>
      <vt:lpstr>Advantages of some particular algorithms Continued…</vt:lpstr>
      <vt:lpstr>Random forest vs svm</vt:lpstr>
      <vt:lpstr>Pros and cons of SVM</vt:lpstr>
      <vt:lpstr>Applications of SVM</vt:lpstr>
      <vt:lpstr>References </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vector Machine(SVM)</dc:title>
  <dc:creator>Rishab Pal</dc:creator>
  <cp:lastModifiedBy>Microsoft Office User</cp:lastModifiedBy>
  <cp:revision>56</cp:revision>
  <dcterms:created xsi:type="dcterms:W3CDTF">2017-06-28T05:04:44Z</dcterms:created>
  <dcterms:modified xsi:type="dcterms:W3CDTF">2017-07-02T20:05:33Z</dcterms:modified>
</cp:coreProperties>
</file>